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1" r:id="rId3"/>
    <p:sldId id="257" r:id="rId4"/>
    <p:sldId id="263" r:id="rId5"/>
    <p:sldId id="261" r:id="rId6"/>
    <p:sldId id="270" r:id="rId7"/>
    <p:sldId id="274" r:id="rId8"/>
    <p:sldId id="258" r:id="rId9"/>
    <p:sldId id="264" r:id="rId10"/>
    <p:sldId id="259" r:id="rId11"/>
    <p:sldId id="265" r:id="rId12"/>
    <p:sldId id="266" r:id="rId13"/>
    <p:sldId id="267" r:id="rId14"/>
    <p:sldId id="268" r:id="rId15"/>
    <p:sldId id="272" r:id="rId16"/>
    <p:sldId id="273"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7A0CF-389D-4335-8DE4-1D321972B90B}" v="14" dt="2023-05-12T07:31:51.351"/>
    <p1510:client id="{21AD1B9B-D0C5-42CB-855A-9A1E3067CF1F}" v="540" dt="2023-05-06T14:05:49.537"/>
    <p1510:client id="{6367ED5F-5838-47CD-998E-97B2F325037D}" v="77" dt="2023-05-12T05:18:38.202"/>
    <p1510:client id="{938F434D-1696-4F33-BD6C-647F8EE6F930}" v="31" dt="2023-05-12T13:28:36.810"/>
    <p1510:client id="{B90349E7-0324-4C34-96F2-ACA9D1C06D9D}" v="344" dt="2023-05-11T05:41:17.049"/>
    <p1510:client id="{CDF1BE9B-7319-40BF-B287-026AA6EA9ECA}" v="303" dt="2023-05-09T04:50:29.275"/>
    <p1510:client id="{F557C761-4339-44CA-896F-BB165DB86136}" v="2020" dt="2023-05-08T20:02:47.8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B36422-BFF6-4DA5-8B8F-B00D479F541C}" type="doc">
      <dgm:prSet loTypeId="urn:microsoft.com/office/officeart/2016/7/layout/RoundedRectangleTimeline" loCatId="process" qsTypeId="urn:microsoft.com/office/officeart/2005/8/quickstyle/simple2" qsCatId="simple" csTypeId="urn:microsoft.com/office/officeart/2005/8/colors/accent1_2" csCatId="accent1" phldr="1"/>
      <dgm:spPr/>
      <dgm:t>
        <a:bodyPr/>
        <a:lstStyle/>
        <a:p>
          <a:endParaRPr lang="en-US"/>
        </a:p>
      </dgm:t>
    </dgm:pt>
    <dgm:pt modelId="{1B25805B-A94F-4AA2-8B56-D21F54F6E52D}">
      <dgm:prSet/>
      <dgm:spPr/>
      <dgm:t>
        <a:bodyPr/>
        <a:lstStyle/>
        <a:p>
          <a:r>
            <a:rPr lang="en-US"/>
            <a:t>2008</a:t>
          </a:r>
        </a:p>
      </dgm:t>
    </dgm:pt>
    <dgm:pt modelId="{4138D5AA-37EA-45EC-B411-B7145E972450}" type="parTrans" cxnId="{091121CE-9AC6-452D-A34E-8D2DFEBC2955}">
      <dgm:prSet/>
      <dgm:spPr/>
      <dgm:t>
        <a:bodyPr/>
        <a:lstStyle/>
        <a:p>
          <a:endParaRPr lang="en-US"/>
        </a:p>
      </dgm:t>
    </dgm:pt>
    <dgm:pt modelId="{299405BF-08C5-43EA-8B67-EF05EC103E39}" type="sibTrans" cxnId="{091121CE-9AC6-452D-A34E-8D2DFEBC2955}">
      <dgm:prSet/>
      <dgm:spPr/>
      <dgm:t>
        <a:bodyPr/>
        <a:lstStyle/>
        <a:p>
          <a:endParaRPr lang="en-US"/>
        </a:p>
      </dgm:t>
    </dgm:pt>
    <dgm:pt modelId="{F263B45D-E872-49FA-8308-9CF7A3BABBA3}">
      <dgm:prSet/>
      <dgm:spPr/>
      <dgm:t>
        <a:bodyPr/>
        <a:lstStyle/>
        <a:p>
          <a:r>
            <a:rPr lang="en-US"/>
            <a:t>Bezos was awarded an honorary doctorate in science and technology from Carnegie Mellon University in 2008.</a:t>
          </a:r>
        </a:p>
      </dgm:t>
    </dgm:pt>
    <dgm:pt modelId="{C161261B-95EB-4F93-A71F-BF4A491E0AA2}" type="parTrans" cxnId="{8E68CC2F-D982-4905-9558-5A87C18C90EF}">
      <dgm:prSet/>
      <dgm:spPr/>
      <dgm:t>
        <a:bodyPr/>
        <a:lstStyle/>
        <a:p>
          <a:endParaRPr lang="en-US"/>
        </a:p>
      </dgm:t>
    </dgm:pt>
    <dgm:pt modelId="{EC1BDF2F-575D-44B3-A310-6CAF9E35F43C}" type="sibTrans" cxnId="{8E68CC2F-D982-4905-9558-5A87C18C90EF}">
      <dgm:prSet/>
      <dgm:spPr/>
      <dgm:t>
        <a:bodyPr/>
        <a:lstStyle/>
        <a:p>
          <a:endParaRPr lang="en-US"/>
        </a:p>
      </dgm:t>
    </dgm:pt>
    <dgm:pt modelId="{6CC20FC3-CD95-4BD8-94D5-2D6982B17190}">
      <dgm:prSet/>
      <dgm:spPr/>
      <dgm:t>
        <a:bodyPr/>
        <a:lstStyle/>
        <a:p>
          <a:r>
            <a:rPr lang="en-US"/>
            <a:t>2011</a:t>
          </a:r>
        </a:p>
      </dgm:t>
    </dgm:pt>
    <dgm:pt modelId="{FE39E4CD-05A5-4B17-853B-42C55D0573CB}" type="parTrans" cxnId="{FB94DC2A-FB15-426F-A9D2-6A21CBE6AC62}">
      <dgm:prSet/>
      <dgm:spPr/>
      <dgm:t>
        <a:bodyPr/>
        <a:lstStyle/>
        <a:p>
          <a:endParaRPr lang="en-US"/>
        </a:p>
      </dgm:t>
    </dgm:pt>
    <dgm:pt modelId="{65E0FD35-2AA8-4CCC-AC39-014C64BD3336}" type="sibTrans" cxnId="{FB94DC2A-FB15-426F-A9D2-6A21CBE6AC62}">
      <dgm:prSet/>
      <dgm:spPr/>
      <dgm:t>
        <a:bodyPr/>
        <a:lstStyle/>
        <a:p>
          <a:endParaRPr lang="en-US"/>
        </a:p>
      </dgm:t>
    </dgm:pt>
    <dgm:pt modelId="{7CBD3C92-EE23-473A-A3E0-DCCBCA3265EF}">
      <dgm:prSet/>
      <dgm:spPr/>
      <dgm:t>
        <a:bodyPr/>
        <a:lstStyle/>
        <a:p>
          <a:r>
            <a:rPr lang="en-US"/>
            <a:t>In 2011, The Economist gave Bezos and Gregg Zehr an Innovation Award for the Amazon Kindle. </a:t>
          </a:r>
        </a:p>
      </dgm:t>
    </dgm:pt>
    <dgm:pt modelId="{4B5C1D6F-A37D-4498-94AA-54C67110960F}" type="parTrans" cxnId="{B0D26208-89CC-4C3C-BB01-4B7D69020DF5}">
      <dgm:prSet/>
      <dgm:spPr/>
      <dgm:t>
        <a:bodyPr/>
        <a:lstStyle/>
        <a:p>
          <a:endParaRPr lang="en-US"/>
        </a:p>
      </dgm:t>
    </dgm:pt>
    <dgm:pt modelId="{6E8DD122-F605-4711-A37C-B2908E8A8F10}" type="sibTrans" cxnId="{B0D26208-89CC-4C3C-BB01-4B7D69020DF5}">
      <dgm:prSet/>
      <dgm:spPr/>
      <dgm:t>
        <a:bodyPr/>
        <a:lstStyle/>
        <a:p>
          <a:endParaRPr lang="en-US"/>
        </a:p>
      </dgm:t>
    </dgm:pt>
    <dgm:pt modelId="{443003DB-7AE1-4550-9EA7-18EAF02C8249}">
      <dgm:prSet/>
      <dgm:spPr/>
      <dgm:t>
        <a:bodyPr/>
        <a:lstStyle/>
        <a:p>
          <a:r>
            <a:rPr lang="en-US"/>
            <a:t>2012</a:t>
          </a:r>
        </a:p>
      </dgm:t>
    </dgm:pt>
    <dgm:pt modelId="{01751469-DF5C-4D0D-A66B-E8A964A2B1D2}" type="parTrans" cxnId="{8EB4C4D8-B8F6-4950-9304-9865EA979EC8}">
      <dgm:prSet/>
      <dgm:spPr/>
      <dgm:t>
        <a:bodyPr/>
        <a:lstStyle/>
        <a:p>
          <a:endParaRPr lang="en-US"/>
        </a:p>
      </dgm:t>
    </dgm:pt>
    <dgm:pt modelId="{665A1A9B-6E37-4CFB-BF1B-C892FBE07F87}" type="sibTrans" cxnId="{8EB4C4D8-B8F6-4950-9304-9865EA979EC8}">
      <dgm:prSet/>
      <dgm:spPr/>
      <dgm:t>
        <a:bodyPr/>
        <a:lstStyle/>
        <a:p>
          <a:endParaRPr lang="en-US"/>
        </a:p>
      </dgm:t>
    </dgm:pt>
    <dgm:pt modelId="{A77639EE-13F9-46B4-BC0B-C97F25B361C8}">
      <dgm:prSet/>
      <dgm:spPr/>
      <dgm:t>
        <a:bodyPr/>
        <a:lstStyle/>
        <a:p>
          <a:r>
            <a:rPr lang="en-US"/>
            <a:t>In 2012, Bezos was named Businessperson of the Year by Fortune.</a:t>
          </a:r>
        </a:p>
      </dgm:t>
    </dgm:pt>
    <dgm:pt modelId="{6E02E6A7-05E7-4033-B1C3-421C534A59CB}" type="parTrans" cxnId="{D33807FE-D9E4-468D-8ED4-1A955CA6ABDF}">
      <dgm:prSet/>
      <dgm:spPr/>
      <dgm:t>
        <a:bodyPr/>
        <a:lstStyle/>
        <a:p>
          <a:endParaRPr lang="en-US"/>
        </a:p>
      </dgm:t>
    </dgm:pt>
    <dgm:pt modelId="{AE45FF6F-EB2E-46E6-A26A-9413CD2D9265}" type="sibTrans" cxnId="{D33807FE-D9E4-468D-8ED4-1A955CA6ABDF}">
      <dgm:prSet/>
      <dgm:spPr/>
      <dgm:t>
        <a:bodyPr/>
        <a:lstStyle/>
        <a:p>
          <a:endParaRPr lang="en-US"/>
        </a:p>
      </dgm:t>
    </dgm:pt>
    <dgm:pt modelId="{1B021B75-4040-4626-A5D0-11C56D1C6442}" type="pres">
      <dgm:prSet presAssocID="{19B36422-BFF6-4DA5-8B8F-B00D479F541C}" presName="Name0" presStyleCnt="0">
        <dgm:presLayoutVars>
          <dgm:chMax/>
          <dgm:chPref/>
          <dgm:animLvl val="lvl"/>
        </dgm:presLayoutVars>
      </dgm:prSet>
      <dgm:spPr/>
    </dgm:pt>
    <dgm:pt modelId="{AD917E1B-24CF-437B-A422-F95B89FE21D9}" type="pres">
      <dgm:prSet presAssocID="{1B25805B-A94F-4AA2-8B56-D21F54F6E52D}" presName="composite1" presStyleCnt="0"/>
      <dgm:spPr/>
    </dgm:pt>
    <dgm:pt modelId="{3A611663-EB5A-4F35-A608-791D947DD481}" type="pres">
      <dgm:prSet presAssocID="{1B25805B-A94F-4AA2-8B56-D21F54F6E52D}" presName="parent1" presStyleLbl="alignNode1" presStyleIdx="0" presStyleCnt="3">
        <dgm:presLayoutVars>
          <dgm:chMax val="1"/>
          <dgm:chPref val="1"/>
          <dgm:bulletEnabled val="1"/>
        </dgm:presLayoutVars>
      </dgm:prSet>
      <dgm:spPr/>
    </dgm:pt>
    <dgm:pt modelId="{77E7A103-42B6-402A-896A-8A711C2DD1D1}" type="pres">
      <dgm:prSet presAssocID="{1B25805B-A94F-4AA2-8B56-D21F54F6E52D}" presName="Childtext1" presStyleLbl="revTx" presStyleIdx="0" presStyleCnt="3">
        <dgm:presLayoutVars>
          <dgm:bulletEnabled val="1"/>
        </dgm:presLayoutVars>
      </dgm:prSet>
      <dgm:spPr/>
    </dgm:pt>
    <dgm:pt modelId="{5F4C9BB7-DB3B-4AB1-BF3D-969D40383585}" type="pres">
      <dgm:prSet presAssocID="{1B25805B-A94F-4AA2-8B56-D21F54F6E52D}" presName="ConnectLine1" presStyleLbl="sibTrans1D1" presStyleIdx="0" presStyleCnt="3"/>
      <dgm:spPr>
        <a:noFill/>
        <a:ln w="6350" cap="flat" cmpd="sng" algn="ctr">
          <a:solidFill>
            <a:schemeClr val="accent1">
              <a:hueOff val="0"/>
              <a:satOff val="0"/>
              <a:lumOff val="0"/>
              <a:alphaOff val="0"/>
            </a:schemeClr>
          </a:solidFill>
          <a:prstDash val="dash"/>
          <a:miter lim="800000"/>
        </a:ln>
        <a:effectLst/>
      </dgm:spPr>
    </dgm:pt>
    <dgm:pt modelId="{25F317A4-DDAE-4C20-A1D7-BADF53DD8FC6}" type="pres">
      <dgm:prSet presAssocID="{1B25805B-A94F-4AA2-8B56-D21F54F6E52D}" presName="ConnectLineEnd1" presStyleLbl="lnNode1" presStyleIdx="0" presStyleCnt="3"/>
      <dgm:spPr/>
    </dgm:pt>
    <dgm:pt modelId="{79DE1940-A36B-4341-95CD-49FA73187FF3}" type="pres">
      <dgm:prSet presAssocID="{1B25805B-A94F-4AA2-8B56-D21F54F6E52D}" presName="EmptyPane1" presStyleCnt="0"/>
      <dgm:spPr/>
    </dgm:pt>
    <dgm:pt modelId="{F8C8EF07-5E41-4F17-A0D4-3A6F9619E24A}" type="pres">
      <dgm:prSet presAssocID="{299405BF-08C5-43EA-8B67-EF05EC103E39}" presName="spaceBetweenRectangles1" presStyleCnt="0"/>
      <dgm:spPr/>
    </dgm:pt>
    <dgm:pt modelId="{DF9DE678-B474-43BD-BBFE-8D6B6507AB91}" type="pres">
      <dgm:prSet presAssocID="{6CC20FC3-CD95-4BD8-94D5-2D6982B17190}" presName="composite1" presStyleCnt="0"/>
      <dgm:spPr/>
    </dgm:pt>
    <dgm:pt modelId="{4CC14072-FAA5-44F7-B14E-53F8C7D1E311}" type="pres">
      <dgm:prSet presAssocID="{6CC20FC3-CD95-4BD8-94D5-2D6982B17190}" presName="parent1" presStyleLbl="alignNode1" presStyleIdx="1" presStyleCnt="3">
        <dgm:presLayoutVars>
          <dgm:chMax val="1"/>
          <dgm:chPref val="1"/>
          <dgm:bulletEnabled val="1"/>
        </dgm:presLayoutVars>
      </dgm:prSet>
      <dgm:spPr/>
    </dgm:pt>
    <dgm:pt modelId="{B6E5E493-D507-4800-ADAB-66DF36EB654A}" type="pres">
      <dgm:prSet presAssocID="{6CC20FC3-CD95-4BD8-94D5-2D6982B17190}" presName="Childtext1" presStyleLbl="revTx" presStyleIdx="1" presStyleCnt="3">
        <dgm:presLayoutVars>
          <dgm:bulletEnabled val="1"/>
        </dgm:presLayoutVars>
      </dgm:prSet>
      <dgm:spPr/>
    </dgm:pt>
    <dgm:pt modelId="{66C83AB1-77CB-4A55-87CA-00267389F07E}" type="pres">
      <dgm:prSet presAssocID="{6CC20FC3-CD95-4BD8-94D5-2D6982B17190}" presName="ConnectLine1" presStyleLbl="sibTrans1D1" presStyleIdx="1" presStyleCnt="3"/>
      <dgm:spPr>
        <a:noFill/>
        <a:ln w="6350" cap="flat" cmpd="sng" algn="ctr">
          <a:solidFill>
            <a:schemeClr val="accent1">
              <a:hueOff val="0"/>
              <a:satOff val="0"/>
              <a:lumOff val="0"/>
              <a:alphaOff val="0"/>
            </a:schemeClr>
          </a:solidFill>
          <a:prstDash val="dash"/>
          <a:miter lim="800000"/>
        </a:ln>
        <a:effectLst/>
      </dgm:spPr>
    </dgm:pt>
    <dgm:pt modelId="{97F2BD96-2624-46DD-B6D8-2AE6E34ED70B}" type="pres">
      <dgm:prSet presAssocID="{6CC20FC3-CD95-4BD8-94D5-2D6982B17190}" presName="ConnectLineEnd1" presStyleLbl="lnNode1" presStyleIdx="1" presStyleCnt="3"/>
      <dgm:spPr/>
    </dgm:pt>
    <dgm:pt modelId="{A59C2508-6B92-49E6-99B1-F5092A16A6B6}" type="pres">
      <dgm:prSet presAssocID="{6CC20FC3-CD95-4BD8-94D5-2D6982B17190}" presName="EmptyPane1" presStyleCnt="0"/>
      <dgm:spPr/>
    </dgm:pt>
    <dgm:pt modelId="{F8219CD7-73AA-4E4C-9475-A417246C8E07}" type="pres">
      <dgm:prSet presAssocID="{65E0FD35-2AA8-4CCC-AC39-014C64BD3336}" presName="spaceBetweenRectangles1" presStyleCnt="0"/>
      <dgm:spPr/>
    </dgm:pt>
    <dgm:pt modelId="{404819AE-A0E5-4380-9A64-4ED765B9E6AF}" type="pres">
      <dgm:prSet presAssocID="{443003DB-7AE1-4550-9EA7-18EAF02C8249}" presName="composite1" presStyleCnt="0"/>
      <dgm:spPr/>
    </dgm:pt>
    <dgm:pt modelId="{65CD1DC0-D669-4A55-B591-FC0B5F62E6E7}" type="pres">
      <dgm:prSet presAssocID="{443003DB-7AE1-4550-9EA7-18EAF02C8249}" presName="parent1" presStyleLbl="alignNode1" presStyleIdx="2" presStyleCnt="3">
        <dgm:presLayoutVars>
          <dgm:chMax val="1"/>
          <dgm:chPref val="1"/>
          <dgm:bulletEnabled val="1"/>
        </dgm:presLayoutVars>
      </dgm:prSet>
      <dgm:spPr/>
    </dgm:pt>
    <dgm:pt modelId="{567610B8-2024-44B0-B14A-271909926B7F}" type="pres">
      <dgm:prSet presAssocID="{443003DB-7AE1-4550-9EA7-18EAF02C8249}" presName="Childtext1" presStyleLbl="revTx" presStyleIdx="2" presStyleCnt="3">
        <dgm:presLayoutVars>
          <dgm:bulletEnabled val="1"/>
        </dgm:presLayoutVars>
      </dgm:prSet>
      <dgm:spPr/>
    </dgm:pt>
    <dgm:pt modelId="{DF4C4106-BB5C-4E50-8166-E8C290D8E213}" type="pres">
      <dgm:prSet presAssocID="{443003DB-7AE1-4550-9EA7-18EAF02C8249}" presName="ConnectLine1" presStyleLbl="sibTrans1D1" presStyleIdx="2" presStyleCnt="3"/>
      <dgm:spPr>
        <a:noFill/>
        <a:ln w="6350" cap="flat" cmpd="sng" algn="ctr">
          <a:solidFill>
            <a:schemeClr val="accent1">
              <a:hueOff val="0"/>
              <a:satOff val="0"/>
              <a:lumOff val="0"/>
              <a:alphaOff val="0"/>
            </a:schemeClr>
          </a:solidFill>
          <a:prstDash val="dash"/>
          <a:miter lim="800000"/>
        </a:ln>
        <a:effectLst/>
      </dgm:spPr>
    </dgm:pt>
    <dgm:pt modelId="{BEE96149-5A2E-480C-AA61-B75456875E71}" type="pres">
      <dgm:prSet presAssocID="{443003DB-7AE1-4550-9EA7-18EAF02C8249}" presName="ConnectLineEnd1" presStyleLbl="lnNode1" presStyleIdx="2" presStyleCnt="3"/>
      <dgm:spPr/>
    </dgm:pt>
    <dgm:pt modelId="{57DA909C-321F-40FB-9618-B718B6E41DDB}" type="pres">
      <dgm:prSet presAssocID="{443003DB-7AE1-4550-9EA7-18EAF02C8249}" presName="EmptyPane1" presStyleCnt="0"/>
      <dgm:spPr/>
    </dgm:pt>
  </dgm:ptLst>
  <dgm:cxnLst>
    <dgm:cxn modelId="{B0D26208-89CC-4C3C-BB01-4B7D69020DF5}" srcId="{6CC20FC3-CD95-4BD8-94D5-2D6982B17190}" destId="{7CBD3C92-EE23-473A-A3E0-DCCBCA3265EF}" srcOrd="0" destOrd="0" parTransId="{4B5C1D6F-A37D-4498-94AA-54C67110960F}" sibTransId="{6E8DD122-F605-4711-A37C-B2908E8A8F10}"/>
    <dgm:cxn modelId="{5A789E18-9BC8-4AA6-B863-B6E3E2B4639D}" type="presOf" srcId="{F263B45D-E872-49FA-8308-9CF7A3BABBA3}" destId="{77E7A103-42B6-402A-896A-8A711C2DD1D1}" srcOrd="0" destOrd="0" presId="urn:microsoft.com/office/officeart/2016/7/layout/RoundedRectangleTimeline"/>
    <dgm:cxn modelId="{FB94DC2A-FB15-426F-A9D2-6A21CBE6AC62}" srcId="{19B36422-BFF6-4DA5-8B8F-B00D479F541C}" destId="{6CC20FC3-CD95-4BD8-94D5-2D6982B17190}" srcOrd="1" destOrd="0" parTransId="{FE39E4CD-05A5-4B17-853B-42C55D0573CB}" sibTransId="{65E0FD35-2AA8-4CCC-AC39-014C64BD3336}"/>
    <dgm:cxn modelId="{8E68CC2F-D982-4905-9558-5A87C18C90EF}" srcId="{1B25805B-A94F-4AA2-8B56-D21F54F6E52D}" destId="{F263B45D-E872-49FA-8308-9CF7A3BABBA3}" srcOrd="0" destOrd="0" parTransId="{C161261B-95EB-4F93-A71F-BF4A491E0AA2}" sibTransId="{EC1BDF2F-575D-44B3-A310-6CAF9E35F43C}"/>
    <dgm:cxn modelId="{B31C7E33-F0D1-44DD-8D12-5762BE965D9E}" type="presOf" srcId="{A77639EE-13F9-46B4-BC0B-C97F25B361C8}" destId="{567610B8-2024-44B0-B14A-271909926B7F}" srcOrd="0" destOrd="0" presId="urn:microsoft.com/office/officeart/2016/7/layout/RoundedRectangleTimeline"/>
    <dgm:cxn modelId="{D224CD7A-DCC1-4C34-BE65-BBCE46E6F7A6}" type="presOf" srcId="{1B25805B-A94F-4AA2-8B56-D21F54F6E52D}" destId="{3A611663-EB5A-4F35-A608-791D947DD481}" srcOrd="0" destOrd="0" presId="urn:microsoft.com/office/officeart/2016/7/layout/RoundedRectangleTimeline"/>
    <dgm:cxn modelId="{D4272B94-E68C-4B7E-BE2F-653E1A6DD184}" type="presOf" srcId="{443003DB-7AE1-4550-9EA7-18EAF02C8249}" destId="{65CD1DC0-D669-4A55-B591-FC0B5F62E6E7}" srcOrd="0" destOrd="0" presId="urn:microsoft.com/office/officeart/2016/7/layout/RoundedRectangleTimeline"/>
    <dgm:cxn modelId="{7741FE9E-314E-4FC1-BF20-09EEBE530327}" type="presOf" srcId="{19B36422-BFF6-4DA5-8B8F-B00D479F541C}" destId="{1B021B75-4040-4626-A5D0-11C56D1C6442}" srcOrd="0" destOrd="0" presId="urn:microsoft.com/office/officeart/2016/7/layout/RoundedRectangleTimeline"/>
    <dgm:cxn modelId="{A95D4EA3-134D-4031-879A-CEA7EF54872A}" type="presOf" srcId="{7CBD3C92-EE23-473A-A3E0-DCCBCA3265EF}" destId="{B6E5E493-D507-4800-ADAB-66DF36EB654A}" srcOrd="0" destOrd="0" presId="urn:microsoft.com/office/officeart/2016/7/layout/RoundedRectangleTimeline"/>
    <dgm:cxn modelId="{D604CAB2-1A44-44BB-BC77-92B80426EEBC}" type="presOf" srcId="{6CC20FC3-CD95-4BD8-94D5-2D6982B17190}" destId="{4CC14072-FAA5-44F7-B14E-53F8C7D1E311}" srcOrd="0" destOrd="0" presId="urn:microsoft.com/office/officeart/2016/7/layout/RoundedRectangleTimeline"/>
    <dgm:cxn modelId="{091121CE-9AC6-452D-A34E-8D2DFEBC2955}" srcId="{19B36422-BFF6-4DA5-8B8F-B00D479F541C}" destId="{1B25805B-A94F-4AA2-8B56-D21F54F6E52D}" srcOrd="0" destOrd="0" parTransId="{4138D5AA-37EA-45EC-B411-B7145E972450}" sibTransId="{299405BF-08C5-43EA-8B67-EF05EC103E39}"/>
    <dgm:cxn modelId="{8EB4C4D8-B8F6-4950-9304-9865EA979EC8}" srcId="{19B36422-BFF6-4DA5-8B8F-B00D479F541C}" destId="{443003DB-7AE1-4550-9EA7-18EAF02C8249}" srcOrd="2" destOrd="0" parTransId="{01751469-DF5C-4D0D-A66B-E8A964A2B1D2}" sibTransId="{665A1A9B-6E37-4CFB-BF1B-C892FBE07F87}"/>
    <dgm:cxn modelId="{D33807FE-D9E4-468D-8ED4-1A955CA6ABDF}" srcId="{443003DB-7AE1-4550-9EA7-18EAF02C8249}" destId="{A77639EE-13F9-46B4-BC0B-C97F25B361C8}" srcOrd="0" destOrd="0" parTransId="{6E02E6A7-05E7-4033-B1C3-421C534A59CB}" sibTransId="{AE45FF6F-EB2E-46E6-A26A-9413CD2D9265}"/>
    <dgm:cxn modelId="{80D0F0C4-AA3A-45F8-87D4-0EBCDE316FAD}" type="presParOf" srcId="{1B021B75-4040-4626-A5D0-11C56D1C6442}" destId="{AD917E1B-24CF-437B-A422-F95B89FE21D9}" srcOrd="0" destOrd="0" presId="urn:microsoft.com/office/officeart/2016/7/layout/RoundedRectangleTimeline"/>
    <dgm:cxn modelId="{986E0AB3-3858-41BA-8316-6037FC100605}" type="presParOf" srcId="{AD917E1B-24CF-437B-A422-F95B89FE21D9}" destId="{3A611663-EB5A-4F35-A608-791D947DD481}" srcOrd="0" destOrd="0" presId="urn:microsoft.com/office/officeart/2016/7/layout/RoundedRectangleTimeline"/>
    <dgm:cxn modelId="{70875296-C25C-4EDB-A2FA-BD0B199A4F02}" type="presParOf" srcId="{AD917E1B-24CF-437B-A422-F95B89FE21D9}" destId="{77E7A103-42B6-402A-896A-8A711C2DD1D1}" srcOrd="1" destOrd="0" presId="urn:microsoft.com/office/officeart/2016/7/layout/RoundedRectangleTimeline"/>
    <dgm:cxn modelId="{04EB26AE-A41D-4AFE-82DF-F0C0DF58C7E7}" type="presParOf" srcId="{AD917E1B-24CF-437B-A422-F95B89FE21D9}" destId="{5F4C9BB7-DB3B-4AB1-BF3D-969D40383585}" srcOrd="2" destOrd="0" presId="urn:microsoft.com/office/officeart/2016/7/layout/RoundedRectangleTimeline"/>
    <dgm:cxn modelId="{E616707F-09FC-4A69-AB1C-8B41B7BA77F7}" type="presParOf" srcId="{AD917E1B-24CF-437B-A422-F95B89FE21D9}" destId="{25F317A4-DDAE-4C20-A1D7-BADF53DD8FC6}" srcOrd="3" destOrd="0" presId="urn:microsoft.com/office/officeart/2016/7/layout/RoundedRectangleTimeline"/>
    <dgm:cxn modelId="{F3E6BC93-7934-4304-9E10-21CD22D84105}" type="presParOf" srcId="{AD917E1B-24CF-437B-A422-F95B89FE21D9}" destId="{79DE1940-A36B-4341-95CD-49FA73187FF3}" srcOrd="4" destOrd="0" presId="urn:microsoft.com/office/officeart/2016/7/layout/RoundedRectangleTimeline"/>
    <dgm:cxn modelId="{43A280D5-63B4-489C-A9F5-19D0C4C74DFC}" type="presParOf" srcId="{1B021B75-4040-4626-A5D0-11C56D1C6442}" destId="{F8C8EF07-5E41-4F17-A0D4-3A6F9619E24A}" srcOrd="1" destOrd="0" presId="urn:microsoft.com/office/officeart/2016/7/layout/RoundedRectangleTimeline"/>
    <dgm:cxn modelId="{75C3D05E-F2F9-48E6-9640-F36966CFA21D}" type="presParOf" srcId="{1B021B75-4040-4626-A5D0-11C56D1C6442}" destId="{DF9DE678-B474-43BD-BBFE-8D6B6507AB91}" srcOrd="2" destOrd="0" presId="urn:microsoft.com/office/officeart/2016/7/layout/RoundedRectangleTimeline"/>
    <dgm:cxn modelId="{6EEF7EFC-618F-45B0-858E-AD0B20407C3F}" type="presParOf" srcId="{DF9DE678-B474-43BD-BBFE-8D6B6507AB91}" destId="{4CC14072-FAA5-44F7-B14E-53F8C7D1E311}" srcOrd="0" destOrd="0" presId="urn:microsoft.com/office/officeart/2016/7/layout/RoundedRectangleTimeline"/>
    <dgm:cxn modelId="{F207F3EE-7D06-4D4D-8A7F-0CBC25406BC6}" type="presParOf" srcId="{DF9DE678-B474-43BD-BBFE-8D6B6507AB91}" destId="{B6E5E493-D507-4800-ADAB-66DF36EB654A}" srcOrd="1" destOrd="0" presId="urn:microsoft.com/office/officeart/2016/7/layout/RoundedRectangleTimeline"/>
    <dgm:cxn modelId="{A777B9F0-DD84-457B-AD0D-1FC88658F57F}" type="presParOf" srcId="{DF9DE678-B474-43BD-BBFE-8D6B6507AB91}" destId="{66C83AB1-77CB-4A55-87CA-00267389F07E}" srcOrd="2" destOrd="0" presId="urn:microsoft.com/office/officeart/2016/7/layout/RoundedRectangleTimeline"/>
    <dgm:cxn modelId="{2731DD05-84CE-4AB5-BD25-FABCBAC21226}" type="presParOf" srcId="{DF9DE678-B474-43BD-BBFE-8D6B6507AB91}" destId="{97F2BD96-2624-46DD-B6D8-2AE6E34ED70B}" srcOrd="3" destOrd="0" presId="urn:microsoft.com/office/officeart/2016/7/layout/RoundedRectangleTimeline"/>
    <dgm:cxn modelId="{414604FE-6E93-4D82-9C19-F3401DC90D81}" type="presParOf" srcId="{DF9DE678-B474-43BD-BBFE-8D6B6507AB91}" destId="{A59C2508-6B92-49E6-99B1-F5092A16A6B6}" srcOrd="4" destOrd="0" presId="urn:microsoft.com/office/officeart/2016/7/layout/RoundedRectangleTimeline"/>
    <dgm:cxn modelId="{62253B17-FAC1-4F95-90F8-1228A55C2536}" type="presParOf" srcId="{1B021B75-4040-4626-A5D0-11C56D1C6442}" destId="{F8219CD7-73AA-4E4C-9475-A417246C8E07}" srcOrd="3" destOrd="0" presId="urn:microsoft.com/office/officeart/2016/7/layout/RoundedRectangleTimeline"/>
    <dgm:cxn modelId="{3DCAC317-6E9F-438A-8399-FE3084C3DC29}" type="presParOf" srcId="{1B021B75-4040-4626-A5D0-11C56D1C6442}" destId="{404819AE-A0E5-4380-9A64-4ED765B9E6AF}" srcOrd="4" destOrd="0" presId="urn:microsoft.com/office/officeart/2016/7/layout/RoundedRectangleTimeline"/>
    <dgm:cxn modelId="{AE0A3ADC-3390-46A7-8882-5C3F5CCEB9EA}" type="presParOf" srcId="{404819AE-A0E5-4380-9A64-4ED765B9E6AF}" destId="{65CD1DC0-D669-4A55-B591-FC0B5F62E6E7}" srcOrd="0" destOrd="0" presId="urn:microsoft.com/office/officeart/2016/7/layout/RoundedRectangleTimeline"/>
    <dgm:cxn modelId="{FE77B1A3-B23E-4CF1-82B8-250CFDED5C5D}" type="presParOf" srcId="{404819AE-A0E5-4380-9A64-4ED765B9E6AF}" destId="{567610B8-2024-44B0-B14A-271909926B7F}" srcOrd="1" destOrd="0" presId="urn:microsoft.com/office/officeart/2016/7/layout/RoundedRectangleTimeline"/>
    <dgm:cxn modelId="{94345358-6EF5-43F6-B7C2-CB8A57773E0B}" type="presParOf" srcId="{404819AE-A0E5-4380-9A64-4ED765B9E6AF}" destId="{DF4C4106-BB5C-4E50-8166-E8C290D8E213}" srcOrd="2" destOrd="0" presId="urn:microsoft.com/office/officeart/2016/7/layout/RoundedRectangleTimeline"/>
    <dgm:cxn modelId="{B9F09422-43A2-4D53-885A-D5C9D3505112}" type="presParOf" srcId="{404819AE-A0E5-4380-9A64-4ED765B9E6AF}" destId="{BEE96149-5A2E-480C-AA61-B75456875E71}" srcOrd="3" destOrd="0" presId="urn:microsoft.com/office/officeart/2016/7/layout/RoundedRectangleTimeline"/>
    <dgm:cxn modelId="{AFF2C576-52E8-4873-ADE0-CFDE2261FDB7}" type="presParOf" srcId="{404819AE-A0E5-4380-9A64-4ED765B9E6AF}" destId="{57DA909C-321F-40FB-9618-B718B6E41DDB}"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11663-EB5A-4F35-A608-791D947DD481}">
      <dsp:nvSpPr>
        <dsp:cNvPr id="0" name=""/>
        <dsp:cNvSpPr/>
      </dsp:nvSpPr>
      <dsp:spPr>
        <a:xfrm rot="16200000">
          <a:off x="975052" y="928079"/>
          <a:ext cx="321627" cy="1360114"/>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2008</a:t>
          </a:r>
        </a:p>
      </dsp:txBody>
      <dsp:txXfrm rot="5400000">
        <a:off x="471510" y="1463024"/>
        <a:ext cx="1344413" cy="290225"/>
      </dsp:txXfrm>
    </dsp:sp>
    <dsp:sp modelId="{77E7A103-42B6-402A-896A-8A711C2DD1D1}">
      <dsp:nvSpPr>
        <dsp:cNvPr id="0" name=""/>
        <dsp:cNvSpPr/>
      </dsp:nvSpPr>
      <dsp:spPr>
        <a:xfrm>
          <a:off x="2437" y="0"/>
          <a:ext cx="2266857" cy="112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Bezos was awarded an honorary doctorate in science and technology from Carnegie Mellon University in 2008.</a:t>
          </a:r>
        </a:p>
      </dsp:txBody>
      <dsp:txXfrm>
        <a:off x="2437" y="0"/>
        <a:ext cx="2266857" cy="1125695"/>
      </dsp:txXfrm>
    </dsp:sp>
    <dsp:sp modelId="{5F4C9BB7-DB3B-4AB1-BF3D-969D40383585}">
      <dsp:nvSpPr>
        <dsp:cNvPr id="0" name=""/>
        <dsp:cNvSpPr/>
      </dsp:nvSpPr>
      <dsp:spPr>
        <a:xfrm>
          <a:off x="1135866" y="1190021"/>
          <a:ext cx="0" cy="25730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5F317A4-DDAE-4C20-A1D7-BADF53DD8FC6}">
      <dsp:nvSpPr>
        <dsp:cNvPr id="0" name=""/>
        <dsp:cNvSpPr/>
      </dsp:nvSpPr>
      <dsp:spPr>
        <a:xfrm>
          <a:off x="1103703" y="1125695"/>
          <a:ext cx="64325" cy="6432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C14072-FAA5-44F7-B14E-53F8C7D1E311}">
      <dsp:nvSpPr>
        <dsp:cNvPr id="0" name=""/>
        <dsp:cNvSpPr/>
      </dsp:nvSpPr>
      <dsp:spPr>
        <a:xfrm>
          <a:off x="1815923" y="1447322"/>
          <a:ext cx="1360114" cy="32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2011</a:t>
          </a:r>
        </a:p>
      </dsp:txBody>
      <dsp:txXfrm>
        <a:off x="1815923" y="1447322"/>
        <a:ext cx="1360114" cy="321627"/>
      </dsp:txXfrm>
    </dsp:sp>
    <dsp:sp modelId="{B6E5E493-D507-4800-ADAB-66DF36EB654A}">
      <dsp:nvSpPr>
        <dsp:cNvPr id="0" name=""/>
        <dsp:cNvSpPr/>
      </dsp:nvSpPr>
      <dsp:spPr>
        <a:xfrm>
          <a:off x="1362552" y="2090577"/>
          <a:ext cx="2266857" cy="112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In 2011, The Economist gave Bezos and Gregg Zehr an Innovation Award for the Amazon Kindle. </a:t>
          </a:r>
        </a:p>
      </dsp:txBody>
      <dsp:txXfrm>
        <a:off x="1362552" y="2090577"/>
        <a:ext cx="2266857" cy="1125695"/>
      </dsp:txXfrm>
    </dsp:sp>
    <dsp:sp modelId="{66C83AB1-77CB-4A55-87CA-00267389F07E}">
      <dsp:nvSpPr>
        <dsp:cNvPr id="0" name=""/>
        <dsp:cNvSpPr/>
      </dsp:nvSpPr>
      <dsp:spPr>
        <a:xfrm>
          <a:off x="2495981" y="1768950"/>
          <a:ext cx="0" cy="25730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7F2BD96-2624-46DD-B6D8-2AE6E34ED70B}">
      <dsp:nvSpPr>
        <dsp:cNvPr id="0" name=""/>
        <dsp:cNvSpPr/>
      </dsp:nvSpPr>
      <dsp:spPr>
        <a:xfrm>
          <a:off x="2463818" y="2026251"/>
          <a:ext cx="64325" cy="6432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CD1DC0-D669-4A55-B591-FC0B5F62E6E7}">
      <dsp:nvSpPr>
        <dsp:cNvPr id="0" name=""/>
        <dsp:cNvSpPr/>
      </dsp:nvSpPr>
      <dsp:spPr>
        <a:xfrm rot="5400000">
          <a:off x="3695281" y="928079"/>
          <a:ext cx="321627" cy="1360114"/>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2012</a:t>
          </a:r>
        </a:p>
      </dsp:txBody>
      <dsp:txXfrm rot="-5400000">
        <a:off x="3176038" y="1463024"/>
        <a:ext cx="1344413" cy="290225"/>
      </dsp:txXfrm>
    </dsp:sp>
    <dsp:sp modelId="{567610B8-2024-44B0-B14A-271909926B7F}">
      <dsp:nvSpPr>
        <dsp:cNvPr id="0" name=""/>
        <dsp:cNvSpPr/>
      </dsp:nvSpPr>
      <dsp:spPr>
        <a:xfrm>
          <a:off x="2722666" y="0"/>
          <a:ext cx="2266857" cy="112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In 2012, Bezos was named Businessperson of the Year by Fortune.</a:t>
          </a:r>
        </a:p>
      </dsp:txBody>
      <dsp:txXfrm>
        <a:off x="2722666" y="0"/>
        <a:ext cx="2266857" cy="1125695"/>
      </dsp:txXfrm>
    </dsp:sp>
    <dsp:sp modelId="{DF4C4106-BB5C-4E50-8166-E8C290D8E213}">
      <dsp:nvSpPr>
        <dsp:cNvPr id="0" name=""/>
        <dsp:cNvSpPr/>
      </dsp:nvSpPr>
      <dsp:spPr>
        <a:xfrm>
          <a:off x="3856095" y="1190021"/>
          <a:ext cx="0" cy="25730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EE96149-5A2E-480C-AA61-B75456875E71}">
      <dsp:nvSpPr>
        <dsp:cNvPr id="0" name=""/>
        <dsp:cNvSpPr/>
      </dsp:nvSpPr>
      <dsp:spPr>
        <a:xfrm>
          <a:off x="3823932" y="1125695"/>
          <a:ext cx="64325" cy="6432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May 12,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04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May 12,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7784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May 12,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427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May 12,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6736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May 12,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0713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May 12,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58178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May 12,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8861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May 12,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7243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May 12,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1075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May 12,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1602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May 12,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4029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May 12,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36028614"/>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ired.it/play/cinema/2016/01/27/sundance-amazon-netflix/"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neegrownews.com/jeff-bezos-thanks-rioters-for-making-amazon-the-only-place-people-can-buy-stuff-from-now/"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flickr.com/photos/nationalmuseumofamericanhistory/27082017703/" TargetMode="External"/><Relationship Id="rId7" Type="http://schemas.openxmlformats.org/officeDocument/2006/relationships/diagramColors" Target="../diagrams/colors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0373E06D-962A-8564-DA13-0F55182ADFEA}"/>
              </a:ext>
            </a:extLst>
          </p:cNvPr>
          <p:cNvSpPr>
            <a:spLocks noGrp="1"/>
          </p:cNvSpPr>
          <p:nvPr>
            <p:ph type="subTitle" idx="1"/>
          </p:nvPr>
        </p:nvSpPr>
        <p:spPr>
          <a:xfrm>
            <a:off x="6466000" y="1384744"/>
            <a:ext cx="5015638" cy="993670"/>
          </a:xfrm>
        </p:spPr>
        <p:txBody>
          <a:bodyPr vert="horz" lIns="0" tIns="0" rIns="0" bIns="0" rtlCol="0" anchor="t">
            <a:noAutofit/>
          </a:bodyPr>
          <a:lstStyle/>
          <a:p>
            <a:r>
              <a:rPr lang="en-US" sz="4000" b="1" dirty="0">
                <a:ea typeface="+mn-lt"/>
                <a:cs typeface="+mn-lt"/>
              </a:rPr>
              <a:t>BBA 2nd SEM</a:t>
            </a:r>
            <a:br>
              <a:rPr lang="en-US" sz="4000" b="1" dirty="0">
                <a:ea typeface="+mn-lt"/>
                <a:cs typeface="+mn-lt"/>
              </a:rPr>
            </a:br>
            <a:r>
              <a:rPr lang="en-US" sz="4000" b="1" dirty="0">
                <a:ea typeface="+mn-lt"/>
                <a:cs typeface="+mn-lt"/>
              </a:rPr>
              <a:t>Case Study – Jeff Bezos</a:t>
            </a:r>
            <a:br>
              <a:rPr lang="en-US" sz="4000" b="1" dirty="0">
                <a:ea typeface="+mn-lt"/>
                <a:cs typeface="+mn-lt"/>
              </a:rPr>
            </a:br>
            <a:endParaRPr lang="en-US" sz="4000" b="1">
              <a:solidFill>
                <a:srgbClr val="FFFFFF">
                  <a:alpha val="58000"/>
                </a:srgbClr>
              </a:solidFill>
              <a:ea typeface="+mn-lt"/>
              <a:cs typeface="+mn-lt"/>
            </a:endParaRPr>
          </a:p>
          <a:p>
            <a:endParaRPr lang="en-US" sz="4000" b="1" dirty="0">
              <a:solidFill>
                <a:schemeClr val="tx2">
                  <a:lumMod val="90000"/>
                </a:schemeClr>
              </a:solidFill>
            </a:endParaRPr>
          </a:p>
        </p:txBody>
      </p:sp>
      <p:pic>
        <p:nvPicPr>
          <p:cNvPr id="4" name="Picture 4">
            <a:extLst>
              <a:ext uri="{FF2B5EF4-FFF2-40B4-BE49-F238E27FC236}">
                <a16:creationId xmlns:a16="http://schemas.microsoft.com/office/drawing/2014/main" id="{F11184D7-D6CF-799C-F7A4-82624806755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8713" r="8713"/>
          <a:stretch/>
        </p:blipFill>
        <p:spPr>
          <a:xfrm>
            <a:off x="1569599" y="709743"/>
            <a:ext cx="3326448" cy="4027871"/>
          </a:xfrm>
          <a:custGeom>
            <a:avLst/>
            <a:gdLst/>
            <a:ahLst/>
            <a:cxnLst/>
            <a:rect l="l" t="t" r="r" b="b"/>
            <a:pathLst>
              <a:path w="5014800" h="5409338">
                <a:moveTo>
                  <a:pt x="0" y="0"/>
                </a:moveTo>
                <a:lnTo>
                  <a:pt x="5014800" y="0"/>
                </a:lnTo>
                <a:lnTo>
                  <a:pt x="5014800" y="5409338"/>
                </a:lnTo>
                <a:lnTo>
                  <a:pt x="0" y="5409338"/>
                </a:lnTo>
                <a:close/>
              </a:path>
            </a:pathLst>
          </a:custGeom>
        </p:spPr>
      </p:pic>
      <p:grpSp>
        <p:nvGrpSpPr>
          <p:cNvPr id="22" name="Group 21">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2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7" name="Group 26">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8"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0"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10" name="TextBox 9">
            <a:extLst>
              <a:ext uri="{FF2B5EF4-FFF2-40B4-BE49-F238E27FC236}">
                <a16:creationId xmlns:a16="http://schemas.microsoft.com/office/drawing/2014/main" id="{B0A1A448-2A42-FA9C-84B0-B68A083CAD5E}"/>
              </a:ext>
            </a:extLst>
          </p:cNvPr>
          <p:cNvSpPr txBox="1"/>
          <p:nvPr/>
        </p:nvSpPr>
        <p:spPr>
          <a:xfrm>
            <a:off x="5948516" y="4023032"/>
            <a:ext cx="27776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Submitted By Shankh Bansal</a:t>
            </a:r>
          </a:p>
          <a:p>
            <a:pPr algn="ctr"/>
            <a:r>
              <a:rPr lang="en-US" sz="2400" dirty="0"/>
              <a:t>AU22C1013</a:t>
            </a:r>
          </a:p>
        </p:txBody>
      </p:sp>
      <p:sp>
        <p:nvSpPr>
          <p:cNvPr id="12" name="TextBox 11">
            <a:extLst>
              <a:ext uri="{FF2B5EF4-FFF2-40B4-BE49-F238E27FC236}">
                <a16:creationId xmlns:a16="http://schemas.microsoft.com/office/drawing/2014/main" id="{14689E03-3DE2-A0D3-C0D0-21CE9BA89D66}"/>
              </a:ext>
            </a:extLst>
          </p:cNvPr>
          <p:cNvSpPr txBox="1"/>
          <p:nvPr/>
        </p:nvSpPr>
        <p:spPr>
          <a:xfrm>
            <a:off x="9037484" y="4023032"/>
            <a:ext cx="28021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Submitted To </a:t>
            </a:r>
          </a:p>
          <a:p>
            <a:pPr algn="ctr"/>
            <a:r>
              <a:rPr lang="en-US" sz="2400" dirty="0"/>
              <a:t> Dr. Nitin Sharma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B0799-296C-3DDD-F79C-1EE113D531EE}"/>
              </a:ext>
            </a:extLst>
          </p:cNvPr>
          <p:cNvSpPr>
            <a:spLocks noGrp="1"/>
          </p:cNvSpPr>
          <p:nvPr>
            <p:ph type="title"/>
          </p:nvPr>
        </p:nvSpPr>
        <p:spPr>
          <a:xfrm>
            <a:off x="6480000" y="619200"/>
            <a:ext cx="4991961" cy="1477328"/>
          </a:xfrm>
        </p:spPr>
        <p:txBody>
          <a:bodyPr wrap="square" anchor="ctr">
            <a:normAutofit/>
          </a:bodyPr>
          <a:lstStyle/>
          <a:p>
            <a:pPr>
              <a:spcBef>
                <a:spcPts val="1000"/>
              </a:spcBef>
            </a:pPr>
            <a:r>
              <a:rPr lang="en-US" b="1" dirty="0"/>
              <a:t>Reason Behind Succes  </a:t>
            </a:r>
            <a:endParaRPr lang="en-US" b="1" dirty="0">
              <a:latin typeface="Sagona Book"/>
              <a:cs typeface="Arial"/>
            </a:endParaRPr>
          </a:p>
          <a:p>
            <a:endParaRPr lang="en-US" b="1" dirty="0"/>
          </a:p>
        </p:txBody>
      </p:sp>
      <p:pic>
        <p:nvPicPr>
          <p:cNvPr id="5" name="Picture 4" descr="4 Habits You Need for Success In Life – Wondrlust">
            <a:extLst>
              <a:ext uri="{FF2B5EF4-FFF2-40B4-BE49-F238E27FC236}">
                <a16:creationId xmlns:a16="http://schemas.microsoft.com/office/drawing/2014/main" id="{9BD16F3B-E6A0-E01E-99F5-D541F111AF81}"/>
              </a:ext>
            </a:extLst>
          </p:cNvPr>
          <p:cNvPicPr>
            <a:picLocks noChangeAspect="1"/>
          </p:cNvPicPr>
          <p:nvPr/>
        </p:nvPicPr>
        <p:blipFill rotWithShape="1">
          <a:blip r:embed="rId2"/>
          <a:srcRect l="4556" r="30880"/>
          <a:stretch/>
        </p:blipFill>
        <p:spPr>
          <a:xfrm>
            <a:off x="-1193" y="10"/>
            <a:ext cx="5662937"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65DA94F0-68A0-E759-22AD-A007E2D33DA8}"/>
              </a:ext>
            </a:extLst>
          </p:cNvPr>
          <p:cNvSpPr>
            <a:spLocks noGrp="1"/>
          </p:cNvSpPr>
          <p:nvPr>
            <p:ph idx="1"/>
          </p:nvPr>
        </p:nvSpPr>
        <p:spPr>
          <a:xfrm>
            <a:off x="6480000" y="2541600"/>
            <a:ext cx="4991962" cy="3216273"/>
          </a:xfrm>
        </p:spPr>
        <p:txBody>
          <a:bodyPr vert="horz" lIns="0" tIns="0" rIns="0" bIns="0" rtlCol="0">
            <a:normAutofit/>
          </a:bodyPr>
          <a:lstStyle/>
          <a:p>
            <a:pPr>
              <a:lnSpc>
                <a:spcPct val="110000"/>
              </a:lnSpc>
            </a:pPr>
            <a:r>
              <a:rPr lang="en-US" cap="all"/>
              <a:t>INNOVATION</a:t>
            </a:r>
            <a:endParaRPr lang="en-US"/>
          </a:p>
          <a:p>
            <a:pPr>
              <a:lnSpc>
                <a:spcPct val="110000"/>
              </a:lnSpc>
            </a:pPr>
            <a:r>
              <a:rPr lang="en-US" cap="all"/>
              <a:t>CUSTOMER SERVICE</a:t>
            </a:r>
            <a:endParaRPr lang="en-US"/>
          </a:p>
          <a:p>
            <a:pPr>
              <a:lnSpc>
                <a:spcPct val="110000"/>
              </a:lnSpc>
            </a:pPr>
            <a:r>
              <a:rPr lang="en-US" cap="all"/>
              <a:t>EXECUTION</a:t>
            </a:r>
            <a:endParaRPr lang="en-US"/>
          </a:p>
          <a:p>
            <a:pPr>
              <a:lnSpc>
                <a:spcPct val="110000"/>
              </a:lnSpc>
            </a:pPr>
            <a:r>
              <a:rPr lang="en-US" cap="all"/>
              <a:t>DIVERSIFICATION</a:t>
            </a:r>
            <a:endParaRPr lang="en-US"/>
          </a:p>
          <a:p>
            <a:pPr>
              <a:lnSpc>
                <a:spcPct val="110000"/>
              </a:lnSpc>
            </a:pPr>
            <a:r>
              <a:rPr lang="en-US" cap="all"/>
              <a:t>OUTSTANDING USER EXPERIENCES</a:t>
            </a:r>
            <a:endParaRPr lang="en-US"/>
          </a:p>
          <a:p>
            <a:pPr>
              <a:lnSpc>
                <a:spcPct val="110000"/>
              </a:lnSpc>
            </a:pPr>
            <a:r>
              <a:rPr lang="en-US" cap="all"/>
              <a:t>MERGING DESIGN WITH CONTENT</a:t>
            </a:r>
            <a:endParaRPr lang="en-US"/>
          </a:p>
          <a:p>
            <a:pPr>
              <a:lnSpc>
                <a:spcPct val="110000"/>
              </a:lnSpc>
            </a:pPr>
            <a:r>
              <a:rPr lang="en-US" cap="all"/>
              <a:t>AN “IN IT TO WIN IT” MINDSET</a:t>
            </a:r>
            <a:endParaRPr lang="en-US"/>
          </a:p>
          <a:p>
            <a:pPr>
              <a:lnSpc>
                <a:spcPct val="110000"/>
              </a:lnSpc>
            </a:pPr>
            <a:endParaRPr lang="en-US"/>
          </a:p>
        </p:txBody>
      </p:sp>
    </p:spTree>
    <p:extLst>
      <p:ext uri="{BB962C8B-B14F-4D97-AF65-F5344CB8AC3E}">
        <p14:creationId xmlns:p14="http://schemas.microsoft.com/office/powerpoint/2010/main" val="216289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6AC1EB-B829-4364-8499-E0E869EA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7A37A2-C7FA-4D89-AF85-407817320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AD007-926F-EED4-F823-8BAB918569BC}"/>
              </a:ext>
            </a:extLst>
          </p:cNvPr>
          <p:cNvSpPr>
            <a:spLocks noGrp="1"/>
          </p:cNvSpPr>
          <p:nvPr>
            <p:ph type="title"/>
          </p:nvPr>
        </p:nvSpPr>
        <p:spPr>
          <a:xfrm>
            <a:off x="585944" y="562755"/>
            <a:ext cx="7173736" cy="1476000"/>
          </a:xfrm>
        </p:spPr>
        <p:txBody>
          <a:bodyPr>
            <a:normAutofit/>
          </a:bodyPr>
          <a:lstStyle/>
          <a:p>
            <a:pPr>
              <a:lnSpc>
                <a:spcPct val="90000"/>
              </a:lnSpc>
            </a:pPr>
            <a:r>
              <a:rPr lang="en-US" sz="4000" b="1" dirty="0"/>
              <a:t>STP</a:t>
            </a:r>
            <a:br>
              <a:rPr lang="en-US" sz="2500" b="1" dirty="0"/>
            </a:br>
            <a:r>
              <a:rPr lang="en-US" sz="2500" b="1" dirty="0"/>
              <a:t>(Segmentation, Targeting, Positioning.)</a:t>
            </a:r>
          </a:p>
        </p:txBody>
      </p:sp>
      <p:pic>
        <p:nvPicPr>
          <p:cNvPr id="4" name="Picture 4" descr="A picture containing outdoor object&#10;&#10;Description automatically generated">
            <a:extLst>
              <a:ext uri="{FF2B5EF4-FFF2-40B4-BE49-F238E27FC236}">
                <a16:creationId xmlns:a16="http://schemas.microsoft.com/office/drawing/2014/main" id="{8ABFAF4E-1336-B31D-7B78-4C11524924C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209" r="20268" b="-3"/>
          <a:stretch/>
        </p:blipFill>
        <p:spPr>
          <a:xfrm>
            <a:off x="478667" y="2079232"/>
            <a:ext cx="3645238" cy="3701958"/>
          </a:xfrm>
          <a:custGeom>
            <a:avLst/>
            <a:gdLst/>
            <a:ahLst/>
            <a:cxnLst/>
            <a:rect l="l" t="t" r="r" b="b"/>
            <a:pathLst>
              <a:path w="3250128" h="3292737">
                <a:moveTo>
                  <a:pt x="1512795" y="8"/>
                </a:moveTo>
                <a:cubicBezTo>
                  <a:pt x="1537825" y="105"/>
                  <a:pt x="1559931" y="1205"/>
                  <a:pt x="1578253" y="3179"/>
                </a:cubicBezTo>
                <a:lnTo>
                  <a:pt x="2018318" y="50876"/>
                </a:lnTo>
                <a:cubicBezTo>
                  <a:pt x="2266951" y="79824"/>
                  <a:pt x="2496734" y="194298"/>
                  <a:pt x="2630313" y="308772"/>
                </a:cubicBezTo>
                <a:cubicBezTo>
                  <a:pt x="2802569" y="395285"/>
                  <a:pt x="2936474" y="586404"/>
                  <a:pt x="3080128" y="834760"/>
                </a:cubicBezTo>
                <a:cubicBezTo>
                  <a:pt x="3214033" y="1083445"/>
                  <a:pt x="3319011" y="1647591"/>
                  <a:pt x="3194532" y="2154500"/>
                </a:cubicBezTo>
                <a:cubicBezTo>
                  <a:pt x="3166256" y="2250224"/>
                  <a:pt x="2926723" y="2622922"/>
                  <a:pt x="2793144" y="2785423"/>
                </a:cubicBezTo>
                <a:cubicBezTo>
                  <a:pt x="2649814" y="2947923"/>
                  <a:pt x="2458058" y="3091345"/>
                  <a:pt x="2152223" y="3235095"/>
                </a:cubicBezTo>
                <a:cubicBezTo>
                  <a:pt x="1654956" y="3378517"/>
                  <a:pt x="1195715" y="3225227"/>
                  <a:pt x="832028" y="3091345"/>
                </a:cubicBezTo>
                <a:cubicBezTo>
                  <a:pt x="468666" y="2919305"/>
                  <a:pt x="286985" y="2718646"/>
                  <a:pt x="182006" y="2412725"/>
                </a:cubicBezTo>
                <a:cubicBezTo>
                  <a:pt x="124479" y="2221606"/>
                  <a:pt x="0" y="1934434"/>
                  <a:pt x="0" y="1791341"/>
                </a:cubicBezTo>
                <a:cubicBezTo>
                  <a:pt x="0" y="1408775"/>
                  <a:pt x="76703" y="1092984"/>
                  <a:pt x="353937" y="682128"/>
                </a:cubicBezTo>
                <a:cubicBezTo>
                  <a:pt x="440065" y="538706"/>
                  <a:pt x="660422" y="352522"/>
                  <a:pt x="851854" y="189692"/>
                </a:cubicBezTo>
                <a:cubicBezTo>
                  <a:pt x="1019072" y="47792"/>
                  <a:pt x="1337583" y="-671"/>
                  <a:pt x="1512795" y="8"/>
                </a:cubicBezTo>
                <a:close/>
              </a:path>
            </a:pathLst>
          </a:custGeom>
        </p:spPr>
      </p:pic>
      <p:sp>
        <p:nvSpPr>
          <p:cNvPr id="3" name="Content Placeholder 2">
            <a:extLst>
              <a:ext uri="{FF2B5EF4-FFF2-40B4-BE49-F238E27FC236}">
                <a16:creationId xmlns:a16="http://schemas.microsoft.com/office/drawing/2014/main" id="{A30DEC7D-1053-C45A-EE91-F7E4ED25A78E}"/>
              </a:ext>
            </a:extLst>
          </p:cNvPr>
          <p:cNvSpPr>
            <a:spLocks noGrp="1"/>
          </p:cNvSpPr>
          <p:nvPr>
            <p:ph idx="1"/>
          </p:nvPr>
        </p:nvSpPr>
        <p:spPr>
          <a:xfrm>
            <a:off x="4711604" y="2298694"/>
            <a:ext cx="6900137" cy="3786363"/>
          </a:xfrm>
        </p:spPr>
        <p:txBody>
          <a:bodyPr vert="horz" lIns="0" tIns="0" rIns="0" bIns="0" rtlCol="0" anchor="t">
            <a:noAutofit/>
          </a:bodyPr>
          <a:lstStyle/>
          <a:p>
            <a:pPr>
              <a:lnSpc>
                <a:spcPct val="110000"/>
              </a:lnSpc>
            </a:pPr>
            <a:r>
              <a:rPr lang="en-US" sz="1800" dirty="0">
                <a:ea typeface="+mn-lt"/>
                <a:cs typeface="+mn-lt"/>
              </a:rPr>
              <a:t>Amazon has successfully positioned itself as a "Go global Act local" e-commerce giant where people can buy anything &amp; get it delivered at any remote locations. </a:t>
            </a:r>
            <a:endParaRPr lang="en-US" sz="1800">
              <a:solidFill>
                <a:srgbClr val="FFFFFF">
                  <a:alpha val="58000"/>
                </a:srgbClr>
              </a:solidFill>
            </a:endParaRPr>
          </a:p>
          <a:p>
            <a:pPr>
              <a:lnSpc>
                <a:spcPct val="110000"/>
              </a:lnSpc>
            </a:pPr>
            <a:r>
              <a:rPr lang="en-US" sz="1800" dirty="0">
                <a:ea typeface="+mn-lt"/>
                <a:cs typeface="+mn-lt"/>
              </a:rPr>
              <a:t>Using the catchphrases like #AurDikhao, #ApniDukan, #Amazon Wale in its most recent campaigns in India, it has further helped them acquire a distinct space in the consumer's mind.</a:t>
            </a:r>
            <a:endParaRPr lang="en-US" sz="1800">
              <a:solidFill>
                <a:srgbClr val="FFFFFF">
                  <a:alpha val="58000"/>
                </a:srgbClr>
              </a:solidFill>
            </a:endParaRPr>
          </a:p>
        </p:txBody>
      </p:sp>
    </p:spTree>
    <p:extLst>
      <p:ext uri="{BB962C8B-B14F-4D97-AF65-F5344CB8AC3E}">
        <p14:creationId xmlns:p14="http://schemas.microsoft.com/office/powerpoint/2010/main" val="404563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AFE44-192F-30AE-38EB-25B07150D655}"/>
              </a:ext>
            </a:extLst>
          </p:cNvPr>
          <p:cNvSpPr>
            <a:spLocks noGrp="1"/>
          </p:cNvSpPr>
          <p:nvPr>
            <p:ph type="title"/>
          </p:nvPr>
        </p:nvSpPr>
        <p:spPr>
          <a:xfrm>
            <a:off x="720000" y="619200"/>
            <a:ext cx="4991961" cy="1477328"/>
          </a:xfrm>
        </p:spPr>
        <p:txBody>
          <a:bodyPr wrap="square" anchor="ctr">
            <a:normAutofit/>
          </a:bodyPr>
          <a:lstStyle/>
          <a:p>
            <a:r>
              <a:rPr lang="en-US" dirty="0"/>
              <a:t>Reason behind survival.</a:t>
            </a:r>
            <a:br>
              <a:rPr lang="en-US" dirty="0"/>
            </a:br>
            <a:r>
              <a:rPr lang="en-US" dirty="0"/>
              <a:t>Its 3Cs</a:t>
            </a:r>
          </a:p>
        </p:txBody>
      </p:sp>
      <p:sp>
        <p:nvSpPr>
          <p:cNvPr id="3" name="Content Placeholder 2">
            <a:extLst>
              <a:ext uri="{FF2B5EF4-FFF2-40B4-BE49-F238E27FC236}">
                <a16:creationId xmlns:a16="http://schemas.microsoft.com/office/drawing/2014/main" id="{12FF91DE-62D5-841D-F91B-266296EF0F55}"/>
              </a:ext>
            </a:extLst>
          </p:cNvPr>
          <p:cNvSpPr>
            <a:spLocks noGrp="1"/>
          </p:cNvSpPr>
          <p:nvPr>
            <p:ph idx="1"/>
          </p:nvPr>
        </p:nvSpPr>
        <p:spPr>
          <a:xfrm>
            <a:off x="720000" y="2541600"/>
            <a:ext cx="4991962" cy="3216273"/>
          </a:xfrm>
        </p:spPr>
        <p:txBody>
          <a:bodyPr vert="horz" lIns="0" tIns="0" rIns="0" bIns="0" rtlCol="0">
            <a:normAutofit/>
          </a:bodyPr>
          <a:lstStyle/>
          <a:p>
            <a:r>
              <a:rPr lang="en-US" dirty="0"/>
              <a:t>Customer Analysis.</a:t>
            </a:r>
          </a:p>
          <a:p>
            <a:r>
              <a:rPr lang="en-US"/>
              <a:t>Competition Analysis.</a:t>
            </a:r>
          </a:p>
          <a:p>
            <a:r>
              <a:rPr lang="en-US"/>
              <a:t>Company Analysis.</a:t>
            </a:r>
          </a:p>
        </p:txBody>
      </p:sp>
      <p:pic>
        <p:nvPicPr>
          <p:cNvPr id="5" name="Picture 4" descr="Magnifying glass showing decling performance">
            <a:extLst>
              <a:ext uri="{FF2B5EF4-FFF2-40B4-BE49-F238E27FC236}">
                <a16:creationId xmlns:a16="http://schemas.microsoft.com/office/drawing/2014/main" id="{77B3658C-2E10-A8AA-EA69-9164B430D215}"/>
              </a:ext>
            </a:extLst>
          </p:cNvPr>
          <p:cNvPicPr>
            <a:picLocks noChangeAspect="1"/>
          </p:cNvPicPr>
          <p:nvPr/>
        </p:nvPicPr>
        <p:blipFill rotWithShape="1">
          <a:blip r:embed="rId2"/>
          <a:srcRect l="8614" r="36267" b="-1"/>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2749516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5BB3780B-63EB-450D-A804-D6AA12F9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FE0847A5-A329-48CD-B3A7-3892FF6DA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16477A-602C-0FFA-C56F-819FBFF9BE23}"/>
              </a:ext>
            </a:extLst>
          </p:cNvPr>
          <p:cNvSpPr>
            <a:spLocks noGrp="1"/>
          </p:cNvSpPr>
          <p:nvPr>
            <p:ph type="title"/>
          </p:nvPr>
        </p:nvSpPr>
        <p:spPr>
          <a:xfrm>
            <a:off x="720000" y="619200"/>
            <a:ext cx="4991961" cy="1477328"/>
          </a:xfrm>
        </p:spPr>
        <p:txBody>
          <a:bodyPr wrap="square" anchor="ctr">
            <a:normAutofit/>
          </a:bodyPr>
          <a:lstStyle/>
          <a:p>
            <a:r>
              <a:rPr lang="en-US" dirty="0"/>
              <a:t>Brand Loyalty</a:t>
            </a:r>
          </a:p>
        </p:txBody>
      </p:sp>
      <p:sp>
        <p:nvSpPr>
          <p:cNvPr id="3" name="Content Placeholder 2">
            <a:extLst>
              <a:ext uri="{FF2B5EF4-FFF2-40B4-BE49-F238E27FC236}">
                <a16:creationId xmlns:a16="http://schemas.microsoft.com/office/drawing/2014/main" id="{AFA7FFF1-FC9F-673A-DBE4-2A548182695B}"/>
              </a:ext>
            </a:extLst>
          </p:cNvPr>
          <p:cNvSpPr>
            <a:spLocks noGrp="1"/>
          </p:cNvSpPr>
          <p:nvPr>
            <p:ph idx="1"/>
          </p:nvPr>
        </p:nvSpPr>
        <p:spPr>
          <a:xfrm>
            <a:off x="720000" y="1821934"/>
            <a:ext cx="4991962" cy="3216273"/>
          </a:xfrm>
        </p:spPr>
        <p:txBody>
          <a:bodyPr vert="horz" lIns="0" tIns="0" rIns="0" bIns="0" rtlCol="0" anchor="t">
            <a:noAutofit/>
          </a:bodyPr>
          <a:lstStyle/>
          <a:p>
            <a:pPr>
              <a:lnSpc>
                <a:spcPct val="110000"/>
              </a:lnSpc>
            </a:pPr>
            <a:r>
              <a:rPr lang="en-US" sz="1600" dirty="0">
                <a:ea typeface="+mn-lt"/>
                <a:cs typeface="+mn-lt"/>
              </a:rPr>
              <a:t>Amazon has amazing brand loyalty. </a:t>
            </a:r>
            <a:endParaRPr lang="en-US" sz="1600" dirty="0">
              <a:solidFill>
                <a:srgbClr val="FFFFFF">
                  <a:alpha val="58000"/>
                </a:srgbClr>
              </a:solidFill>
              <a:ea typeface="+mn-lt"/>
              <a:cs typeface="+mn-lt"/>
            </a:endParaRPr>
          </a:p>
          <a:p>
            <a:pPr>
              <a:lnSpc>
                <a:spcPct val="110000"/>
              </a:lnSpc>
            </a:pPr>
            <a:r>
              <a:rPr lang="en-US" sz="1600" dirty="0">
                <a:ea typeface="+mn-lt"/>
                <a:cs typeface="+mn-lt"/>
              </a:rPr>
              <a:t>The gap between the customer expectation and the potential value is less.</a:t>
            </a:r>
            <a:endParaRPr lang="en-US" sz="1600">
              <a:solidFill>
                <a:srgbClr val="FFFFFF">
                  <a:alpha val="58000"/>
                </a:srgbClr>
              </a:solidFill>
            </a:endParaRPr>
          </a:p>
          <a:p>
            <a:pPr>
              <a:lnSpc>
                <a:spcPct val="110000"/>
              </a:lnSpc>
            </a:pPr>
            <a:r>
              <a:rPr lang="en-US" sz="1600" dirty="0">
                <a:ea typeface="+mn-lt"/>
                <a:cs typeface="+mn-lt"/>
              </a:rPr>
              <a:t>This is one of the reasons for customer loyalty for amazon. </a:t>
            </a:r>
            <a:endParaRPr lang="en-US" sz="1600" dirty="0">
              <a:solidFill>
                <a:srgbClr val="FFFFFF">
                  <a:alpha val="58000"/>
                </a:srgbClr>
              </a:solidFill>
              <a:ea typeface="+mn-lt"/>
              <a:cs typeface="+mn-lt"/>
            </a:endParaRPr>
          </a:p>
          <a:p>
            <a:pPr>
              <a:lnSpc>
                <a:spcPct val="110000"/>
              </a:lnSpc>
            </a:pPr>
            <a:r>
              <a:rPr lang="en-US" sz="1600" dirty="0">
                <a:ea typeface="+mn-lt"/>
                <a:cs typeface="+mn-lt"/>
              </a:rPr>
              <a:t>Amazon always kept its promise of giving best quality products and on time delivery.</a:t>
            </a:r>
            <a:endParaRPr lang="en-US" sz="1600">
              <a:solidFill>
                <a:srgbClr val="FFFFFF">
                  <a:alpha val="58000"/>
                </a:srgbClr>
              </a:solidFill>
            </a:endParaRPr>
          </a:p>
          <a:p>
            <a:pPr>
              <a:lnSpc>
                <a:spcPct val="110000"/>
              </a:lnSpc>
            </a:pPr>
            <a:r>
              <a:rPr lang="en-US" sz="1600" dirty="0">
                <a:ea typeface="+mn-lt"/>
                <a:cs typeface="+mn-lt"/>
              </a:rPr>
              <a:t>Amazon able to increase its revenue from 6.92 billion dollars in 2005 to 177.87 billion in 2017. </a:t>
            </a:r>
            <a:endParaRPr lang="en-US" sz="1600" dirty="0">
              <a:solidFill>
                <a:srgbClr val="FFFFFF">
                  <a:alpha val="58000"/>
                </a:srgbClr>
              </a:solidFill>
              <a:ea typeface="+mn-lt"/>
              <a:cs typeface="+mn-lt"/>
            </a:endParaRPr>
          </a:p>
          <a:p>
            <a:pPr>
              <a:lnSpc>
                <a:spcPct val="110000"/>
              </a:lnSpc>
            </a:pPr>
            <a:r>
              <a:rPr lang="en-US" sz="1600" dirty="0">
                <a:ea typeface="+mn-lt"/>
                <a:cs typeface="+mn-lt"/>
              </a:rPr>
              <a:t>Prime services have enticed an estimated 70 million-90 million people to sign up for membership.</a:t>
            </a:r>
            <a:endParaRPr lang="en-US" sz="1600">
              <a:solidFill>
                <a:srgbClr val="FFFFFF">
                  <a:alpha val="58000"/>
                </a:srgbClr>
              </a:solidFill>
            </a:endParaRPr>
          </a:p>
        </p:txBody>
      </p:sp>
      <p:pic>
        <p:nvPicPr>
          <p:cNvPr id="5" name="Picture 4" descr="How To Build Brand Loyalty - Need A Print UK BlogNeed A Print UK Blog">
            <a:extLst>
              <a:ext uri="{FF2B5EF4-FFF2-40B4-BE49-F238E27FC236}">
                <a16:creationId xmlns:a16="http://schemas.microsoft.com/office/drawing/2014/main" id="{F5E61E4D-50EE-8262-E7CA-9D5CF75AE5DF}"/>
              </a:ext>
            </a:extLst>
          </p:cNvPr>
          <p:cNvPicPr>
            <a:picLocks noChangeAspect="1"/>
          </p:cNvPicPr>
          <p:nvPr/>
        </p:nvPicPr>
        <p:blipFill rotWithShape="1">
          <a:blip r:embed="rId2"/>
          <a:srcRect l="26274" r="7502" b="-1"/>
          <a:stretch/>
        </p:blipFill>
        <p:spPr>
          <a:xfrm>
            <a:off x="6271768" y="771378"/>
            <a:ext cx="5361537" cy="5404109"/>
          </a:xfrm>
          <a:custGeom>
            <a:avLst/>
            <a:gdLst/>
            <a:ahLst/>
            <a:cxnLst/>
            <a:rect l="l" t="t" r="r" b="b"/>
            <a:pathLst>
              <a:path w="5361537" h="5404109">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p:spPr>
      </p:pic>
    </p:spTree>
    <p:extLst>
      <p:ext uri="{BB962C8B-B14F-4D97-AF65-F5344CB8AC3E}">
        <p14:creationId xmlns:p14="http://schemas.microsoft.com/office/powerpoint/2010/main" val="127424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37D7CF97-C693-42F5-AFF2-9C4EBFE0E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0B329880-72B4-37BA-40B5-19D4858D7BEE}"/>
              </a:ext>
            </a:extLst>
          </p:cNvPr>
          <p:cNvPicPr>
            <a:picLocks noChangeAspect="1"/>
          </p:cNvPicPr>
          <p:nvPr/>
        </p:nvPicPr>
        <p:blipFill rotWithShape="1">
          <a:blip r:embed="rId2"/>
          <a:srcRect r="367" b="2"/>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TextBox 10">
            <a:extLst>
              <a:ext uri="{FF2B5EF4-FFF2-40B4-BE49-F238E27FC236}">
                <a16:creationId xmlns:a16="http://schemas.microsoft.com/office/drawing/2014/main" id="{FF7C8BF7-F740-137D-66EC-28C1F610EC39}"/>
              </a:ext>
            </a:extLst>
          </p:cNvPr>
          <p:cNvSpPr txBox="1"/>
          <p:nvPr/>
        </p:nvSpPr>
        <p:spPr>
          <a:xfrm>
            <a:off x="-3097722" y="9894190"/>
            <a:ext cx="19050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900" dirty="0">
              <a:solidFill>
                <a:schemeClr val="bg1"/>
              </a:solidFill>
            </a:endParaRPr>
          </a:p>
        </p:txBody>
      </p:sp>
      <p:sp>
        <p:nvSpPr>
          <p:cNvPr id="2" name="TextBox 1">
            <a:extLst>
              <a:ext uri="{FF2B5EF4-FFF2-40B4-BE49-F238E27FC236}">
                <a16:creationId xmlns:a16="http://schemas.microsoft.com/office/drawing/2014/main" id="{E2EA0959-F634-89C3-93A4-5ED63CE3916F}"/>
              </a:ext>
            </a:extLst>
          </p:cNvPr>
          <p:cNvSpPr txBox="1"/>
          <p:nvPr/>
        </p:nvSpPr>
        <p:spPr>
          <a:xfrm>
            <a:off x="6914445" y="1269999"/>
            <a:ext cx="50658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Operates at very low margin.</a:t>
            </a:r>
            <a:endParaRPr lang="en-US" sz="1400">
              <a:solidFill>
                <a:schemeClr val="bg1"/>
              </a:solidFill>
            </a:endParaRPr>
          </a:p>
          <a:p>
            <a:pPr marL="285750" indent="-285750">
              <a:buFont typeface="Arial"/>
              <a:buChar char="•"/>
            </a:pPr>
            <a:r>
              <a:rPr lang="en-US" sz="1400" dirty="0">
                <a:solidFill>
                  <a:schemeClr val="bg1"/>
                </a:solidFill>
                <a:ea typeface="+mn-lt"/>
                <a:cs typeface="+mn-lt"/>
              </a:rPr>
              <a:t>Criticism for its working conditions.</a:t>
            </a:r>
            <a:endParaRPr lang="en-US" sz="1400" dirty="0">
              <a:solidFill>
                <a:schemeClr val="bg1"/>
              </a:solidFill>
            </a:endParaRPr>
          </a:p>
          <a:p>
            <a:pPr marL="285750" indent="-285750">
              <a:buFont typeface="Arial"/>
              <a:buChar char="•"/>
            </a:pPr>
            <a:r>
              <a:rPr lang="en-US" sz="1400" dirty="0">
                <a:solidFill>
                  <a:schemeClr val="bg1"/>
                </a:solidFill>
                <a:ea typeface="+mn-lt"/>
                <a:cs typeface="+mn-lt"/>
              </a:rPr>
              <a:t>'KINDLE' is not up to the mark of its competitors.</a:t>
            </a:r>
            <a:endParaRPr lang="en-US" sz="1400" dirty="0">
              <a:solidFill>
                <a:schemeClr val="bg1"/>
              </a:solidFill>
            </a:endParaRPr>
          </a:p>
        </p:txBody>
      </p:sp>
      <p:sp>
        <p:nvSpPr>
          <p:cNvPr id="3" name="TextBox 2">
            <a:extLst>
              <a:ext uri="{FF2B5EF4-FFF2-40B4-BE49-F238E27FC236}">
                <a16:creationId xmlns:a16="http://schemas.microsoft.com/office/drawing/2014/main" id="{11C63603-4B8D-19CC-8C82-13D5EFBE1AB7}"/>
              </a:ext>
            </a:extLst>
          </p:cNvPr>
          <p:cNvSpPr txBox="1"/>
          <p:nvPr/>
        </p:nvSpPr>
        <p:spPr>
          <a:xfrm>
            <a:off x="0" y="1269998"/>
            <a:ext cx="520699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Brand well known along with a strong customer base in many parts of the world.</a:t>
            </a:r>
            <a:endParaRPr lang="en-US" sz="1400">
              <a:solidFill>
                <a:schemeClr val="bg1"/>
              </a:solidFill>
            </a:endParaRPr>
          </a:p>
          <a:p>
            <a:pPr marL="285750" indent="-285750">
              <a:buFont typeface="Arial"/>
              <a:buChar char="•"/>
            </a:pPr>
            <a:r>
              <a:rPr lang="en-US" sz="1400" dirty="0">
                <a:solidFill>
                  <a:schemeClr val="bg1"/>
                </a:solidFill>
                <a:ea typeface="+mn-lt"/>
                <a:cs typeface="+mn-lt"/>
              </a:rPr>
              <a:t>Diverse product offerings.</a:t>
            </a:r>
            <a:endParaRPr lang="en-US" sz="1400">
              <a:solidFill>
                <a:schemeClr val="bg1"/>
              </a:solidFill>
            </a:endParaRPr>
          </a:p>
          <a:p>
            <a:pPr marL="285750" indent="-285750">
              <a:buFont typeface="Arial"/>
              <a:buChar char="•"/>
            </a:pPr>
            <a:r>
              <a:rPr lang="en-US" sz="1400" dirty="0">
                <a:solidFill>
                  <a:schemeClr val="bg1"/>
                </a:solidFill>
                <a:ea typeface="+mn-lt"/>
                <a:cs typeface="+mn-lt"/>
              </a:rPr>
              <a:t>Free home delivery above a minimum purchase.</a:t>
            </a:r>
          </a:p>
          <a:p>
            <a:pPr marL="285750" indent="-285750">
              <a:buFont typeface="Arial"/>
              <a:buChar char="•"/>
            </a:pPr>
            <a:r>
              <a:rPr lang="en-US" sz="1400" dirty="0">
                <a:solidFill>
                  <a:schemeClr val="bg1"/>
                </a:solidFill>
                <a:ea typeface="+mn-lt"/>
                <a:cs typeface="+mn-lt"/>
              </a:rPr>
              <a:t>Working with minimum profit and gaining from economies of scale. </a:t>
            </a:r>
          </a:p>
          <a:p>
            <a:pPr marL="285750" indent="-285750">
              <a:buFont typeface="Arial"/>
              <a:buChar char="•"/>
            </a:pPr>
            <a:r>
              <a:rPr lang="en-US" sz="1400" dirty="0">
                <a:solidFill>
                  <a:schemeClr val="bg1"/>
                </a:solidFill>
                <a:ea typeface="+mn-lt"/>
                <a:cs typeface="+mn-lt"/>
              </a:rPr>
              <a:t>Strong business relationships with publishing houses, major electronic companies etc.</a:t>
            </a:r>
            <a:endParaRPr lang="en-US" sz="1400" dirty="0">
              <a:solidFill>
                <a:schemeClr val="bg1"/>
              </a:solidFill>
            </a:endParaRPr>
          </a:p>
        </p:txBody>
      </p:sp>
      <p:sp>
        <p:nvSpPr>
          <p:cNvPr id="4" name="TextBox 3">
            <a:extLst>
              <a:ext uri="{FF2B5EF4-FFF2-40B4-BE49-F238E27FC236}">
                <a16:creationId xmlns:a16="http://schemas.microsoft.com/office/drawing/2014/main" id="{4BF49FAF-9032-4248-D5B1-72EBD4800397}"/>
              </a:ext>
            </a:extLst>
          </p:cNvPr>
          <p:cNvSpPr txBox="1"/>
          <p:nvPr/>
        </p:nvSpPr>
        <p:spPr>
          <a:xfrm>
            <a:off x="1929" y="3805711"/>
            <a:ext cx="50658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Acquiring more small business enterprises, enabling them to expand. </a:t>
            </a:r>
          </a:p>
          <a:p>
            <a:pPr marL="285750" indent="-285750">
              <a:buFont typeface="Arial"/>
              <a:buChar char="•"/>
            </a:pPr>
            <a:r>
              <a:rPr lang="en-US" sz="1400" dirty="0">
                <a:solidFill>
                  <a:schemeClr val="bg1"/>
                </a:solidFill>
                <a:ea typeface="+mn-lt"/>
                <a:cs typeface="+mn-lt"/>
              </a:rPr>
              <a:t>Opening physical stores so as to give the customers a feel of touch and experience.</a:t>
            </a:r>
            <a:endParaRPr lang="en-US" sz="1400" dirty="0">
              <a:solidFill>
                <a:schemeClr val="bg1"/>
              </a:solidFill>
            </a:endParaRPr>
          </a:p>
          <a:p>
            <a:pPr marL="285750" indent="-285750">
              <a:buFont typeface="Arial"/>
              <a:buChar char="•"/>
            </a:pPr>
            <a:r>
              <a:rPr lang="en-US" sz="1400" dirty="0">
                <a:solidFill>
                  <a:schemeClr val="bg1"/>
                </a:solidFill>
                <a:ea typeface="+mn-lt"/>
                <a:cs typeface="+mn-lt"/>
              </a:rPr>
              <a:t>Indian retail industry is estimated to be $450 Billion .</a:t>
            </a:r>
            <a:endParaRPr lang="en-US" sz="1400" dirty="0">
              <a:solidFill>
                <a:schemeClr val="bg1"/>
              </a:solidFill>
            </a:endParaRPr>
          </a:p>
          <a:p>
            <a:pPr marL="285750" indent="-285750">
              <a:buFont typeface="Arial"/>
              <a:buChar char="•"/>
            </a:pPr>
            <a:r>
              <a:rPr lang="en-US" sz="1400" dirty="0">
                <a:solidFill>
                  <a:schemeClr val="bg1"/>
                </a:solidFill>
                <a:ea typeface="+mn-lt"/>
                <a:cs typeface="+mn-lt"/>
              </a:rPr>
              <a:t>Expand into more product segments.</a:t>
            </a:r>
            <a:endParaRPr lang="en-US" sz="1400" dirty="0">
              <a:solidFill>
                <a:schemeClr val="bg1"/>
              </a:solidFill>
            </a:endParaRPr>
          </a:p>
          <a:p>
            <a:pPr marL="285750" indent="-285750">
              <a:buFont typeface="Arial"/>
              <a:buChar char="•"/>
            </a:pPr>
            <a:r>
              <a:rPr lang="en-US" sz="1400" dirty="0">
                <a:solidFill>
                  <a:schemeClr val="bg1"/>
                </a:solidFill>
                <a:ea typeface="+mn-lt"/>
                <a:cs typeface="+mn-lt"/>
              </a:rPr>
              <a:t>Tie ups with major players of untapped market.</a:t>
            </a:r>
            <a:endParaRPr lang="en-US" sz="1400" dirty="0">
              <a:solidFill>
                <a:schemeClr val="bg1"/>
              </a:solidFill>
            </a:endParaRPr>
          </a:p>
        </p:txBody>
      </p:sp>
      <p:sp>
        <p:nvSpPr>
          <p:cNvPr id="6" name="TextBox 5">
            <a:extLst>
              <a:ext uri="{FF2B5EF4-FFF2-40B4-BE49-F238E27FC236}">
                <a16:creationId xmlns:a16="http://schemas.microsoft.com/office/drawing/2014/main" id="{D2595FA9-8694-1EC9-5057-7A5C401849B1}"/>
              </a:ext>
            </a:extLst>
          </p:cNvPr>
          <p:cNvSpPr txBox="1"/>
          <p:nvPr/>
        </p:nvSpPr>
        <p:spPr>
          <a:xfrm>
            <a:off x="7124538" y="3912226"/>
            <a:ext cx="506588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bg1"/>
                </a:solidFill>
                <a:ea typeface="+mn-lt"/>
                <a:cs typeface="+mn-lt"/>
              </a:rPr>
              <a:t>Online security threats.</a:t>
            </a:r>
            <a:endParaRPr lang="en-US" sz="1400" dirty="0">
              <a:solidFill>
                <a:schemeClr val="bg1"/>
              </a:solidFill>
            </a:endParaRPr>
          </a:p>
          <a:p>
            <a:pPr marL="285750" indent="-285750">
              <a:buFont typeface="Arial"/>
              <a:buChar char="•"/>
            </a:pPr>
            <a:r>
              <a:rPr lang="en-US" sz="1400" dirty="0">
                <a:solidFill>
                  <a:schemeClr val="bg1"/>
                </a:solidFill>
                <a:ea typeface="+mn-lt"/>
                <a:cs typeface="+mn-lt"/>
              </a:rPr>
              <a:t>Regional low-cost retailers.</a:t>
            </a:r>
            <a:endParaRPr lang="en-US" dirty="0">
              <a:solidFill>
                <a:schemeClr val="bg1"/>
              </a:solidFill>
            </a:endParaRPr>
          </a:p>
          <a:p>
            <a:pPr marL="285750" indent="-285750">
              <a:buFont typeface="Arial"/>
              <a:buChar char="•"/>
            </a:pPr>
            <a:r>
              <a:rPr lang="en-US" sz="1400" dirty="0">
                <a:solidFill>
                  <a:schemeClr val="bg1"/>
                </a:solidFill>
                <a:ea typeface="+mn-lt"/>
                <a:cs typeface="+mn-lt"/>
              </a:rPr>
              <a:t>Strong online presence of Indian competitors like Flipkart and Myntra.</a:t>
            </a:r>
            <a:endParaRPr lang="en-US" dirty="0">
              <a:solidFill>
                <a:schemeClr val="bg1"/>
              </a:solidFill>
            </a:endParaRPr>
          </a:p>
          <a:p>
            <a:pPr marL="285750" indent="-285750">
              <a:buFont typeface="Arial"/>
              <a:buChar char="•"/>
            </a:pPr>
            <a:r>
              <a:rPr lang="en-US" sz="1400" dirty="0">
                <a:solidFill>
                  <a:schemeClr val="bg1"/>
                </a:solidFill>
                <a:ea typeface="+mn-lt"/>
                <a:cs typeface="+mn-lt"/>
              </a:rPr>
              <a:t>Flexible rules against FDI enabling other major players like Walmart etc. to enter.</a:t>
            </a:r>
            <a:endParaRPr lang="en-US" dirty="0">
              <a:solidFill>
                <a:schemeClr val="bg1"/>
              </a:solidFill>
            </a:endParaRPr>
          </a:p>
        </p:txBody>
      </p:sp>
      <p:sp>
        <p:nvSpPr>
          <p:cNvPr id="7" name="TextBox 6">
            <a:extLst>
              <a:ext uri="{FF2B5EF4-FFF2-40B4-BE49-F238E27FC236}">
                <a16:creationId xmlns:a16="http://schemas.microsoft.com/office/drawing/2014/main" id="{C436F8BB-D64E-2694-BCC4-9DB87A7D94CA}"/>
              </a:ext>
            </a:extLst>
          </p:cNvPr>
          <p:cNvSpPr txBox="1"/>
          <p:nvPr/>
        </p:nvSpPr>
        <p:spPr>
          <a:xfrm>
            <a:off x="5362222" y="3965221"/>
            <a:ext cx="1509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Amazon</a:t>
            </a:r>
            <a:endParaRPr lang="en-US" dirty="0"/>
          </a:p>
        </p:txBody>
      </p:sp>
    </p:spTree>
    <p:extLst>
      <p:ext uri="{BB962C8B-B14F-4D97-AF65-F5344CB8AC3E}">
        <p14:creationId xmlns:p14="http://schemas.microsoft.com/office/powerpoint/2010/main" val="348644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D7B83CC-F90F-4ACC-B257-099F782DF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2ADDBF-AAAB-47D2-ABFB-04A8B13D1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2797596E-1C85-4502-A66F-5628E719D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342615" y="342615"/>
            <a:ext cx="6858000" cy="6172768"/>
          </a:xfrm>
          <a:custGeom>
            <a:avLst/>
            <a:gdLst>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4440498 w 6858000"/>
              <a:gd name="connsiteY4" fmla="*/ 5734742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0" fmla="*/ 6858000 w 6858000"/>
              <a:gd name="connsiteY0" fmla="*/ 0 h 5878098"/>
              <a:gd name="connsiteX1" fmla="*/ 6858000 w 6858000"/>
              <a:gd name="connsiteY1" fmla="*/ 5780582 h 5878098"/>
              <a:gd name="connsiteX2" fmla="*/ 6766523 w 6858000"/>
              <a:gd name="connsiteY2" fmla="*/ 5777266 h 5878098"/>
              <a:gd name="connsiteX3" fmla="*/ 5437222 w 6858000"/>
              <a:gd name="connsiteY3" fmla="*/ 5734742 h 5878098"/>
              <a:gd name="connsiteX4" fmla="*/ 4440498 w 6858000"/>
              <a:gd name="connsiteY4" fmla="*/ 5734742 h 5878098"/>
              <a:gd name="connsiteX5" fmla="*/ 582209 w 6858000"/>
              <a:gd name="connsiteY5" fmla="*/ 4121983 h 5878098"/>
              <a:gd name="connsiteX6" fmla="*/ 73548 w 6858000"/>
              <a:gd name="connsiteY6" fmla="*/ 3184291 h 5878098"/>
              <a:gd name="connsiteX7" fmla="*/ 0 w 6858000"/>
              <a:gd name="connsiteY7" fmla="*/ 2994994 h 5878098"/>
              <a:gd name="connsiteX8" fmla="*/ 0 w 6858000"/>
              <a:gd name="connsiteY8" fmla="*/ 0 h 5878098"/>
              <a:gd name="connsiteX9" fmla="*/ 6858000 w 6858000"/>
              <a:gd name="connsiteY9" fmla="*/ 0 h 5878098"/>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959581 w 6858000"/>
              <a:gd name="connsiteY5" fmla="*/ 4373609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3010841 w 6858000"/>
              <a:gd name="connsiteY3" fmla="*/ 5469518 h 5780582"/>
              <a:gd name="connsiteX4" fmla="*/ 959581 w 6858000"/>
              <a:gd name="connsiteY4" fmla="*/ 4373609 h 5780582"/>
              <a:gd name="connsiteX5" fmla="*/ 0 w 6858000"/>
              <a:gd name="connsiteY5" fmla="*/ 2994994 h 5780582"/>
              <a:gd name="connsiteX6" fmla="*/ 0 w 6858000"/>
              <a:gd name="connsiteY6" fmla="*/ 0 h 5780582"/>
              <a:gd name="connsiteX7" fmla="*/ 6858000 w 6858000"/>
              <a:gd name="connsiteY7"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264841 w 6858000"/>
              <a:gd name="connsiteY2" fmla="*/ 5442316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4516"/>
              <a:gd name="connsiteX1" fmla="*/ 6858000 w 6858000"/>
              <a:gd name="connsiteY1" fmla="*/ 5780582 h 5784516"/>
              <a:gd name="connsiteX2" fmla="*/ 3264841 w 6858000"/>
              <a:gd name="connsiteY2" fmla="*/ 5442316 h 5784516"/>
              <a:gd name="connsiteX3" fmla="*/ 959581 w 6858000"/>
              <a:gd name="connsiteY3" fmla="*/ 4373609 h 5784516"/>
              <a:gd name="connsiteX4" fmla="*/ 0 w 6858000"/>
              <a:gd name="connsiteY4" fmla="*/ 2994994 h 5784516"/>
              <a:gd name="connsiteX5" fmla="*/ 0 w 6858000"/>
              <a:gd name="connsiteY5" fmla="*/ 0 h 5784516"/>
              <a:gd name="connsiteX6" fmla="*/ 6858000 w 6858000"/>
              <a:gd name="connsiteY6" fmla="*/ 0 h 57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84516">
                <a:moveTo>
                  <a:pt x="6858000" y="0"/>
                </a:moveTo>
                <a:lnTo>
                  <a:pt x="6858000" y="5780582"/>
                </a:lnTo>
                <a:cubicBezTo>
                  <a:pt x="4704756" y="5812908"/>
                  <a:pt x="4198884" y="5641214"/>
                  <a:pt x="3264841" y="5442316"/>
                </a:cubicBezTo>
                <a:cubicBezTo>
                  <a:pt x="2330798" y="5243418"/>
                  <a:pt x="1503721" y="4781496"/>
                  <a:pt x="959581" y="4373609"/>
                </a:cubicBezTo>
                <a:cubicBezTo>
                  <a:pt x="415441" y="3965722"/>
                  <a:pt x="198635" y="3573180"/>
                  <a:pt x="0" y="2994994"/>
                </a:cubicBezTo>
                <a:lnTo>
                  <a:pt x="0" y="0"/>
                </a:lnTo>
                <a:lnTo>
                  <a:pt x="685800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601A490-84F1-E06B-E885-D805F8D7A613}"/>
              </a:ext>
            </a:extLst>
          </p:cNvPr>
          <p:cNvSpPr>
            <a:spLocks noGrp="1"/>
          </p:cNvSpPr>
          <p:nvPr>
            <p:ph type="title"/>
          </p:nvPr>
        </p:nvSpPr>
        <p:spPr>
          <a:xfrm>
            <a:off x="720000" y="619201"/>
            <a:ext cx="5015638" cy="1476000"/>
          </a:xfrm>
        </p:spPr>
        <p:txBody>
          <a:bodyPr>
            <a:normAutofit/>
          </a:bodyPr>
          <a:lstStyle/>
          <a:p>
            <a:pPr marL="285750" indent="-285750">
              <a:buFont typeface="Arial"/>
              <a:buChar char="•"/>
            </a:pPr>
            <a:r>
              <a:rPr lang="en-US" b="1">
                <a:latin typeface="Sagona Book"/>
                <a:cs typeface="Arial"/>
              </a:rPr>
              <a:t>Competitors</a:t>
            </a:r>
            <a:br>
              <a:rPr lang="en-US" b="1">
                <a:latin typeface="Sagona Book"/>
                <a:cs typeface="Arial"/>
              </a:rPr>
            </a:br>
            <a:endParaRPr lang="en-US" b="1">
              <a:latin typeface="Sagona Book"/>
              <a:cs typeface="Arial"/>
            </a:endParaRPr>
          </a:p>
        </p:txBody>
      </p:sp>
      <p:pic>
        <p:nvPicPr>
          <p:cNvPr id="4" name="Picture 4" descr="A picture containing logo&#10;&#10;Description automatically generated">
            <a:extLst>
              <a:ext uri="{FF2B5EF4-FFF2-40B4-BE49-F238E27FC236}">
                <a16:creationId xmlns:a16="http://schemas.microsoft.com/office/drawing/2014/main" id="{82B960F6-D78C-0AEE-1998-A558EF23E116}"/>
              </a:ext>
            </a:extLst>
          </p:cNvPr>
          <p:cNvPicPr>
            <a:picLocks noChangeAspect="1"/>
          </p:cNvPicPr>
          <p:nvPr/>
        </p:nvPicPr>
        <p:blipFill>
          <a:blip r:embed="rId2"/>
          <a:stretch>
            <a:fillRect/>
          </a:stretch>
        </p:blipFill>
        <p:spPr>
          <a:xfrm>
            <a:off x="1022999" y="2636839"/>
            <a:ext cx="1721822" cy="1386067"/>
          </a:xfrm>
          <a:custGeom>
            <a:avLst/>
            <a:gdLst/>
            <a:ahLst/>
            <a:cxnLst/>
            <a:rect l="l" t="t" r="r" b="b"/>
            <a:pathLst>
              <a:path w="2327820" h="1386068">
                <a:moveTo>
                  <a:pt x="0" y="0"/>
                </a:moveTo>
                <a:lnTo>
                  <a:pt x="2327820" y="0"/>
                </a:lnTo>
                <a:lnTo>
                  <a:pt x="2327820" y="1386068"/>
                </a:lnTo>
                <a:lnTo>
                  <a:pt x="0" y="1386068"/>
                </a:lnTo>
                <a:close/>
              </a:path>
            </a:pathLst>
          </a:custGeom>
        </p:spPr>
      </p:pic>
      <p:pic>
        <p:nvPicPr>
          <p:cNvPr id="8" name="Picture 8" descr="Logo&#10;&#10;Description automatically generated">
            <a:extLst>
              <a:ext uri="{FF2B5EF4-FFF2-40B4-BE49-F238E27FC236}">
                <a16:creationId xmlns:a16="http://schemas.microsoft.com/office/drawing/2014/main" id="{F5B1146F-A1DE-0507-325F-DEBECB11D426}"/>
              </a:ext>
            </a:extLst>
          </p:cNvPr>
          <p:cNvPicPr>
            <a:picLocks noChangeAspect="1"/>
          </p:cNvPicPr>
          <p:nvPr/>
        </p:nvPicPr>
        <p:blipFill>
          <a:blip r:embed="rId3"/>
          <a:stretch>
            <a:fillRect/>
          </a:stretch>
        </p:blipFill>
        <p:spPr>
          <a:xfrm>
            <a:off x="3533476" y="2636839"/>
            <a:ext cx="2076504" cy="1386067"/>
          </a:xfrm>
          <a:custGeom>
            <a:avLst/>
            <a:gdLst/>
            <a:ahLst/>
            <a:cxnLst/>
            <a:rect l="l" t="t" r="r" b="b"/>
            <a:pathLst>
              <a:path w="2327820" h="1386068">
                <a:moveTo>
                  <a:pt x="0" y="0"/>
                </a:moveTo>
                <a:lnTo>
                  <a:pt x="2327820" y="0"/>
                </a:lnTo>
                <a:lnTo>
                  <a:pt x="2327820" y="1386068"/>
                </a:lnTo>
                <a:lnTo>
                  <a:pt x="0" y="1386068"/>
                </a:lnTo>
                <a:close/>
              </a:path>
            </a:pathLst>
          </a:custGeom>
        </p:spPr>
      </p:pic>
      <p:pic>
        <p:nvPicPr>
          <p:cNvPr id="7" name="Picture 7" descr="Logo, company name&#10;&#10;Description automatically generated">
            <a:extLst>
              <a:ext uri="{FF2B5EF4-FFF2-40B4-BE49-F238E27FC236}">
                <a16:creationId xmlns:a16="http://schemas.microsoft.com/office/drawing/2014/main" id="{5C2B0AE2-ED19-47B4-D368-5FEE48AADE65}"/>
              </a:ext>
            </a:extLst>
          </p:cNvPr>
          <p:cNvPicPr>
            <a:picLocks noChangeAspect="1"/>
          </p:cNvPicPr>
          <p:nvPr/>
        </p:nvPicPr>
        <p:blipFill>
          <a:blip r:embed="rId4"/>
          <a:stretch>
            <a:fillRect/>
          </a:stretch>
        </p:blipFill>
        <p:spPr>
          <a:xfrm>
            <a:off x="720000" y="4566729"/>
            <a:ext cx="2327820" cy="1018421"/>
          </a:xfrm>
          <a:custGeom>
            <a:avLst/>
            <a:gdLst/>
            <a:ahLst/>
            <a:cxnLst/>
            <a:rect l="l" t="t" r="r" b="b"/>
            <a:pathLst>
              <a:path w="2327820" h="1386067">
                <a:moveTo>
                  <a:pt x="0" y="0"/>
                </a:moveTo>
                <a:lnTo>
                  <a:pt x="2327820" y="0"/>
                </a:lnTo>
                <a:lnTo>
                  <a:pt x="2327820" y="1386067"/>
                </a:lnTo>
                <a:lnTo>
                  <a:pt x="0" y="1386067"/>
                </a:lnTo>
                <a:close/>
              </a:path>
            </a:pathLst>
          </a:custGeom>
        </p:spPr>
      </p:pic>
      <p:pic>
        <p:nvPicPr>
          <p:cNvPr id="5" name="Picture 5" descr="Logo&#10;&#10;Description automatically generated">
            <a:extLst>
              <a:ext uri="{FF2B5EF4-FFF2-40B4-BE49-F238E27FC236}">
                <a16:creationId xmlns:a16="http://schemas.microsoft.com/office/drawing/2014/main" id="{4DBCB7E4-C22E-5ABC-5AE8-52A07E77A191}"/>
              </a:ext>
            </a:extLst>
          </p:cNvPr>
          <p:cNvPicPr>
            <a:picLocks noChangeAspect="1"/>
          </p:cNvPicPr>
          <p:nvPr/>
        </p:nvPicPr>
        <p:blipFill>
          <a:blip r:embed="rId5"/>
          <a:stretch>
            <a:fillRect/>
          </a:stretch>
        </p:blipFill>
        <p:spPr>
          <a:xfrm>
            <a:off x="3407818" y="4770414"/>
            <a:ext cx="2327820" cy="611052"/>
          </a:xfrm>
          <a:custGeom>
            <a:avLst/>
            <a:gdLst/>
            <a:ahLst/>
            <a:cxnLst/>
            <a:rect l="l" t="t" r="r" b="b"/>
            <a:pathLst>
              <a:path w="2327820" h="1386067">
                <a:moveTo>
                  <a:pt x="0" y="0"/>
                </a:moveTo>
                <a:lnTo>
                  <a:pt x="2327820" y="0"/>
                </a:lnTo>
                <a:lnTo>
                  <a:pt x="2327820" y="1386067"/>
                </a:lnTo>
                <a:lnTo>
                  <a:pt x="0" y="1386067"/>
                </a:lnTo>
                <a:close/>
              </a:path>
            </a:pathLst>
          </a:custGeom>
        </p:spPr>
      </p:pic>
      <p:sp>
        <p:nvSpPr>
          <p:cNvPr id="3" name="Content Placeholder 2">
            <a:extLst>
              <a:ext uri="{FF2B5EF4-FFF2-40B4-BE49-F238E27FC236}">
                <a16:creationId xmlns:a16="http://schemas.microsoft.com/office/drawing/2014/main" id="{F955E24C-F62F-E41F-0B22-C43AE563607C}"/>
              </a:ext>
            </a:extLst>
          </p:cNvPr>
          <p:cNvSpPr>
            <a:spLocks noGrp="1"/>
          </p:cNvSpPr>
          <p:nvPr>
            <p:ph idx="1"/>
          </p:nvPr>
        </p:nvSpPr>
        <p:spPr>
          <a:xfrm>
            <a:off x="6509548" y="863019"/>
            <a:ext cx="4991962" cy="5135374"/>
          </a:xfrm>
        </p:spPr>
        <p:txBody>
          <a:bodyPr vert="horz" lIns="0" tIns="0" rIns="0" bIns="0" rtlCol="0">
            <a:normAutofit/>
          </a:bodyPr>
          <a:lstStyle/>
          <a:p>
            <a:r>
              <a:rPr lang="en-US">
                <a:latin typeface="Arial"/>
                <a:cs typeface="Arial"/>
              </a:rPr>
              <a:t>For retail: Alibaba, Target, eBay, Walmart, Flipkart.</a:t>
            </a:r>
            <a:endParaRPr lang="en-US"/>
          </a:p>
          <a:p>
            <a:r>
              <a:rPr lang="en-US">
                <a:latin typeface="Arial"/>
                <a:cs typeface="Arial"/>
              </a:rPr>
              <a:t>For streaming services: Netflix, Apple TV, Disney+.</a:t>
            </a:r>
            <a:endParaRPr lang="en-US"/>
          </a:p>
          <a:p>
            <a:r>
              <a:rPr lang="en-US">
                <a:latin typeface="Arial"/>
                <a:cs typeface="Arial"/>
              </a:rPr>
              <a:t>For cloud or web services: Alibaba Cloud, Microsoft Azure.</a:t>
            </a:r>
            <a:endParaRPr lang="en-US"/>
          </a:p>
          <a:p>
            <a:endParaRPr lang="en-US"/>
          </a:p>
        </p:txBody>
      </p:sp>
    </p:spTree>
    <p:extLst>
      <p:ext uri="{BB962C8B-B14F-4D97-AF65-F5344CB8AC3E}">
        <p14:creationId xmlns:p14="http://schemas.microsoft.com/office/powerpoint/2010/main" val="1470788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CE713-4778-A52B-84F0-ACA44AC6C26D}"/>
              </a:ext>
            </a:extLst>
          </p:cNvPr>
          <p:cNvSpPr>
            <a:spLocks noGrp="1"/>
          </p:cNvSpPr>
          <p:nvPr>
            <p:ph type="title"/>
          </p:nvPr>
        </p:nvSpPr>
        <p:spPr>
          <a:xfrm>
            <a:off x="720000" y="619200"/>
            <a:ext cx="6680421" cy="1477328"/>
          </a:xfrm>
        </p:spPr>
        <p:txBody>
          <a:bodyPr wrap="square" anchor="ctr">
            <a:normAutofit/>
          </a:bodyPr>
          <a:lstStyle/>
          <a:p>
            <a:r>
              <a:rPr lang="en-US" sz="4000" b="1" dirty="0"/>
              <a:t>Learnings</a:t>
            </a:r>
          </a:p>
        </p:txBody>
      </p:sp>
      <p:sp>
        <p:nvSpPr>
          <p:cNvPr id="3" name="Content Placeholder 2">
            <a:extLst>
              <a:ext uri="{FF2B5EF4-FFF2-40B4-BE49-F238E27FC236}">
                <a16:creationId xmlns:a16="http://schemas.microsoft.com/office/drawing/2014/main" id="{C02BD71F-496C-D25E-38DA-F560D23808B2}"/>
              </a:ext>
            </a:extLst>
          </p:cNvPr>
          <p:cNvSpPr>
            <a:spLocks noGrp="1"/>
          </p:cNvSpPr>
          <p:nvPr>
            <p:ph idx="1"/>
          </p:nvPr>
        </p:nvSpPr>
        <p:spPr>
          <a:xfrm>
            <a:off x="720000" y="2541600"/>
            <a:ext cx="4991962" cy="3216273"/>
          </a:xfrm>
        </p:spPr>
        <p:txBody>
          <a:bodyPr vert="horz" lIns="0" tIns="0" rIns="0" bIns="0" rtlCol="0" anchor="t">
            <a:normAutofit/>
          </a:bodyPr>
          <a:lstStyle/>
          <a:p>
            <a:pPr>
              <a:lnSpc>
                <a:spcPct val="110000"/>
              </a:lnSpc>
            </a:pPr>
            <a:r>
              <a:rPr lang="en-US" sz="1700" dirty="0"/>
              <a:t>Choosing to work hard is the key to being successful.</a:t>
            </a:r>
            <a:endParaRPr lang="en-US" sz="1700" dirty="0">
              <a:solidFill>
                <a:srgbClr val="FFFFFF">
                  <a:alpha val="58000"/>
                </a:srgbClr>
              </a:solidFill>
            </a:endParaRPr>
          </a:p>
          <a:p>
            <a:pPr>
              <a:lnSpc>
                <a:spcPct val="110000"/>
              </a:lnSpc>
            </a:pPr>
            <a:r>
              <a:rPr lang="en-US" sz="1700" dirty="0"/>
              <a:t>Don't be afraid to dream big — and shoot for the moon!</a:t>
            </a:r>
          </a:p>
          <a:p>
            <a:pPr>
              <a:lnSpc>
                <a:spcPct val="110000"/>
              </a:lnSpc>
            </a:pPr>
            <a:r>
              <a:rPr lang="en-US" sz="1700" dirty="0"/>
              <a:t>Think bigger than yourself to understand the needs around you.</a:t>
            </a:r>
            <a:endParaRPr lang="en-US" sz="1700" dirty="0">
              <a:solidFill>
                <a:srgbClr val="FFFFFF">
                  <a:alpha val="58000"/>
                </a:srgbClr>
              </a:solidFill>
            </a:endParaRPr>
          </a:p>
          <a:p>
            <a:pPr>
              <a:lnSpc>
                <a:spcPct val="110000"/>
              </a:lnSpc>
            </a:pPr>
            <a:r>
              <a:rPr lang="en-US" sz="1700" dirty="0"/>
              <a:t>Find success within the fires of adversity.</a:t>
            </a:r>
            <a:endParaRPr lang="en-US" sz="1700" dirty="0">
              <a:solidFill>
                <a:srgbClr val="FFFFFF">
                  <a:alpha val="58000"/>
                </a:srgbClr>
              </a:solidFill>
            </a:endParaRPr>
          </a:p>
          <a:p>
            <a:pPr>
              <a:lnSpc>
                <a:spcPct val="110000"/>
              </a:lnSpc>
            </a:pPr>
            <a:r>
              <a:rPr lang="en-US" sz="1700" dirty="0"/>
              <a:t>Don't let your circumstances define who you are or what you can achieve.</a:t>
            </a:r>
            <a:endParaRPr lang="en-US" sz="1700" dirty="0">
              <a:solidFill>
                <a:srgbClr val="FFFFFF">
                  <a:alpha val="58000"/>
                </a:srgbClr>
              </a:solidFill>
            </a:endParaRPr>
          </a:p>
          <a:p>
            <a:pPr>
              <a:lnSpc>
                <a:spcPct val="110000"/>
              </a:lnSpc>
            </a:pPr>
            <a:endParaRPr lang="en-US" sz="1700"/>
          </a:p>
        </p:txBody>
      </p:sp>
      <p:pic>
        <p:nvPicPr>
          <p:cNvPr id="5" name="Picture 4" descr="Jeff Bezos' Damning Medium Post Exposes AMI Tactics - Rolling Stone">
            <a:extLst>
              <a:ext uri="{FF2B5EF4-FFF2-40B4-BE49-F238E27FC236}">
                <a16:creationId xmlns:a16="http://schemas.microsoft.com/office/drawing/2014/main" id="{E1899F4C-76F8-1060-9E89-76E44F2B5B43}"/>
              </a:ext>
            </a:extLst>
          </p:cNvPr>
          <p:cNvPicPr>
            <a:picLocks noChangeAspect="1"/>
          </p:cNvPicPr>
          <p:nvPr/>
        </p:nvPicPr>
        <p:blipFill rotWithShape="1">
          <a:blip r:embed="rId2"/>
          <a:srcRect l="22475" r="2247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70733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1D1CCC3C-EB52-47ED-B6AA-5F70D9215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384C50CF-FE9D-459C-890F-56C32779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2">
            <a:extLst>
              <a:ext uri="{FF2B5EF4-FFF2-40B4-BE49-F238E27FC236}">
                <a16:creationId xmlns:a16="http://schemas.microsoft.com/office/drawing/2014/main" id="{79C4E6F9-8A11-4E94-8423-966E9DF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96624" cy="6858000"/>
          </a:xfrm>
          <a:custGeom>
            <a:avLst/>
            <a:gdLst>
              <a:gd name="connsiteX0" fmla="*/ 0 w 11096624"/>
              <a:gd name="connsiteY0" fmla="*/ 0 h 6858000"/>
              <a:gd name="connsiteX1" fmla="*/ 10869306 w 11096624"/>
              <a:gd name="connsiteY1" fmla="*/ 0 h 6858000"/>
              <a:gd name="connsiteX2" fmla="*/ 10932108 w 11096624"/>
              <a:gd name="connsiteY2" fmla="*/ 181114 h 6858000"/>
              <a:gd name="connsiteX3" fmla="*/ 10953136 w 11096624"/>
              <a:gd name="connsiteY3" fmla="*/ 3620675 h 6858000"/>
              <a:gd name="connsiteX4" fmla="*/ 9722723 w 11096624"/>
              <a:gd name="connsiteY4" fmla="*/ 6351879 h 6858000"/>
              <a:gd name="connsiteX5" fmla="*/ 9365083 w 11096624"/>
              <a:gd name="connsiteY5" fmla="*/ 6847267 h 6858000"/>
              <a:gd name="connsiteX6" fmla="*/ 9354506 w 11096624"/>
              <a:gd name="connsiteY6" fmla="*/ 6858000 h 6858000"/>
              <a:gd name="connsiteX7" fmla="*/ 0 w 1109662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6624" h="6858000">
                <a:moveTo>
                  <a:pt x="0" y="0"/>
                </a:moveTo>
                <a:lnTo>
                  <a:pt x="10869306" y="0"/>
                </a:lnTo>
                <a:lnTo>
                  <a:pt x="10932108" y="181114"/>
                </a:lnTo>
                <a:cubicBezTo>
                  <a:pt x="11289577" y="1409141"/>
                  <a:pt x="10953136" y="3273767"/>
                  <a:pt x="10953136" y="3620675"/>
                </a:cubicBezTo>
                <a:cubicBezTo>
                  <a:pt x="10953136" y="5162483"/>
                  <a:pt x="10118214" y="5735156"/>
                  <a:pt x="9722723" y="6351879"/>
                </a:cubicBezTo>
                <a:cubicBezTo>
                  <a:pt x="9656808" y="6500554"/>
                  <a:pt x="9530643" y="6669361"/>
                  <a:pt x="9365083" y="6847267"/>
                </a:cubicBezTo>
                <a:lnTo>
                  <a:pt x="9354506" y="6858000"/>
                </a:lnTo>
                <a:lnTo>
                  <a:pt x="0" y="6858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a:extLst>
              <a:ext uri="{FF2B5EF4-FFF2-40B4-BE49-F238E27FC236}">
                <a16:creationId xmlns:a16="http://schemas.microsoft.com/office/drawing/2014/main" id="{FBB1BA00-CC12-5774-5274-9AC4E2ADCE5F}"/>
              </a:ext>
            </a:extLst>
          </p:cNvPr>
          <p:cNvSpPr>
            <a:spLocks noGrp="1"/>
          </p:cNvSpPr>
          <p:nvPr>
            <p:ph type="title"/>
          </p:nvPr>
        </p:nvSpPr>
        <p:spPr>
          <a:xfrm>
            <a:off x="720000" y="619200"/>
            <a:ext cx="6923812" cy="1477328"/>
          </a:xfrm>
        </p:spPr>
        <p:txBody>
          <a:bodyPr wrap="square" anchor="ctr">
            <a:normAutofit/>
          </a:bodyPr>
          <a:lstStyle/>
          <a:p>
            <a:r>
              <a:rPr lang="en-US" dirty="0"/>
              <a:t>Conclusion </a:t>
            </a:r>
          </a:p>
        </p:txBody>
      </p:sp>
      <p:sp>
        <p:nvSpPr>
          <p:cNvPr id="3" name="Content Placeholder 2">
            <a:extLst>
              <a:ext uri="{FF2B5EF4-FFF2-40B4-BE49-F238E27FC236}">
                <a16:creationId xmlns:a16="http://schemas.microsoft.com/office/drawing/2014/main" id="{FE70AA55-2496-D3A8-61EB-1A302FA8FFA6}"/>
              </a:ext>
            </a:extLst>
          </p:cNvPr>
          <p:cNvSpPr>
            <a:spLocks noGrp="1"/>
          </p:cNvSpPr>
          <p:nvPr>
            <p:ph idx="1"/>
          </p:nvPr>
        </p:nvSpPr>
        <p:spPr>
          <a:xfrm>
            <a:off x="719999" y="1823456"/>
            <a:ext cx="6923813" cy="3216273"/>
          </a:xfrm>
        </p:spPr>
        <p:txBody>
          <a:bodyPr vert="horz" lIns="0" tIns="0" rIns="0" bIns="0" rtlCol="0" anchor="t">
            <a:noAutofit/>
          </a:bodyPr>
          <a:lstStyle/>
          <a:p>
            <a:pPr>
              <a:lnSpc>
                <a:spcPct val="110000"/>
              </a:lnSpc>
            </a:pPr>
            <a:r>
              <a:rPr lang="en-US" sz="1400" dirty="0">
                <a:ea typeface="+mn-lt"/>
                <a:cs typeface="+mn-lt"/>
              </a:rPr>
              <a:t>Amazon is a company that has grown exponentially from their e Bookstore beginnings. The internet boom certainly contributed to the success of Amazon. However, the company has found ways to stay innovative and relevant; Amazon has used their internet marketplace to help consumers and third party retailers buy and sell goods conveniently from the comfort of home. The company has a goal of same day delivery, that way buying something on Amazon will have no drawbacks. They have already accomplished two day and same day delivery to urban areas with their subscription based services. Amazon Prime Air will make it possible to send items out of the fulfillment center the same day without a third party delivery service which will cut down September - 18 – 2016 on the time it takes for the consumer to start using the items that they purchased. With the launch of Amazon Prime Air, the company will get closer and closer to their goal of same day delivery.</a:t>
            </a:r>
            <a:endParaRPr lang="en-US" sz="1400">
              <a:solidFill>
                <a:srgbClr val="FFFFFF">
                  <a:alpha val="58000"/>
                </a:srgbClr>
              </a:solidFill>
            </a:endParaRPr>
          </a:p>
        </p:txBody>
      </p:sp>
      <p:pic>
        <p:nvPicPr>
          <p:cNvPr id="14" name="Picture 4" descr="Write writing conclusion clipart - WikiClipArt">
            <a:extLst>
              <a:ext uri="{FF2B5EF4-FFF2-40B4-BE49-F238E27FC236}">
                <a16:creationId xmlns:a16="http://schemas.microsoft.com/office/drawing/2014/main" id="{8FADBA4F-C9D1-C1C1-696B-DCA3D7BD934D}"/>
              </a:ext>
            </a:extLst>
          </p:cNvPr>
          <p:cNvPicPr>
            <a:picLocks noChangeAspect="1"/>
          </p:cNvPicPr>
          <p:nvPr/>
        </p:nvPicPr>
        <p:blipFill rotWithShape="1">
          <a:blip r:embed="rId2"/>
          <a:srcRect l="8713" r="8713"/>
          <a:stretch/>
        </p:blipFill>
        <p:spPr>
          <a:xfrm>
            <a:off x="8420232" y="1555694"/>
            <a:ext cx="3095625" cy="3748913"/>
          </a:xfrm>
          <a:custGeom>
            <a:avLst/>
            <a:gdLst/>
            <a:ahLst/>
            <a:cxnLst/>
            <a:rect l="l" t="t" r="r" b="b"/>
            <a:pathLst>
              <a:path w="3095625" h="5409338">
                <a:moveTo>
                  <a:pt x="0" y="0"/>
                </a:moveTo>
                <a:lnTo>
                  <a:pt x="3095625" y="0"/>
                </a:lnTo>
                <a:lnTo>
                  <a:pt x="3095625" y="5409338"/>
                </a:lnTo>
                <a:lnTo>
                  <a:pt x="0" y="5409338"/>
                </a:lnTo>
                <a:close/>
              </a:path>
            </a:pathLst>
          </a:custGeom>
        </p:spPr>
      </p:pic>
    </p:spTree>
    <p:extLst>
      <p:ext uri="{BB962C8B-B14F-4D97-AF65-F5344CB8AC3E}">
        <p14:creationId xmlns:p14="http://schemas.microsoft.com/office/powerpoint/2010/main" val="368233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0B70E-9ACA-ADE4-F620-C3F1EB060E6B}"/>
              </a:ext>
            </a:extLst>
          </p:cNvPr>
          <p:cNvSpPr>
            <a:spLocks noGrp="1"/>
          </p:cNvSpPr>
          <p:nvPr>
            <p:ph type="title"/>
          </p:nvPr>
        </p:nvSpPr>
        <p:spPr>
          <a:xfrm>
            <a:off x="720000" y="619200"/>
            <a:ext cx="4991961" cy="1477328"/>
          </a:xfrm>
        </p:spPr>
        <p:txBody>
          <a:bodyPr wrap="square" anchor="ctr">
            <a:normAutofit/>
          </a:bodyPr>
          <a:lstStyle/>
          <a:p>
            <a:r>
              <a:rPr lang="en-US" sz="4000" b="1" dirty="0"/>
              <a:t>Index</a:t>
            </a:r>
          </a:p>
        </p:txBody>
      </p:sp>
      <p:sp>
        <p:nvSpPr>
          <p:cNvPr id="3" name="Content Placeholder 2">
            <a:extLst>
              <a:ext uri="{FF2B5EF4-FFF2-40B4-BE49-F238E27FC236}">
                <a16:creationId xmlns:a16="http://schemas.microsoft.com/office/drawing/2014/main" id="{1BFD0841-79DB-28B6-E7B0-6B303C4F0566}"/>
              </a:ext>
            </a:extLst>
          </p:cNvPr>
          <p:cNvSpPr>
            <a:spLocks noGrp="1"/>
          </p:cNvSpPr>
          <p:nvPr>
            <p:ph idx="1"/>
          </p:nvPr>
        </p:nvSpPr>
        <p:spPr>
          <a:xfrm>
            <a:off x="720000" y="2541600"/>
            <a:ext cx="4991962" cy="3216273"/>
          </a:xfrm>
        </p:spPr>
        <p:txBody>
          <a:bodyPr vert="horz" lIns="0" tIns="0" rIns="0" bIns="0" rtlCol="0" anchor="t">
            <a:normAutofit fontScale="85000" lnSpcReduction="20000"/>
          </a:bodyPr>
          <a:lstStyle/>
          <a:p>
            <a:pPr>
              <a:lnSpc>
                <a:spcPct val="110000"/>
              </a:lnSpc>
            </a:pPr>
            <a:r>
              <a:rPr lang="en-US" dirty="0"/>
              <a:t>About Jeff Bezos</a:t>
            </a:r>
          </a:p>
          <a:p>
            <a:pPr>
              <a:lnSpc>
                <a:spcPct val="110000"/>
              </a:lnSpc>
            </a:pPr>
            <a:r>
              <a:rPr lang="en-US" dirty="0"/>
              <a:t>Swot analysis of Jeff Bezos</a:t>
            </a:r>
          </a:p>
          <a:p>
            <a:pPr>
              <a:lnSpc>
                <a:spcPct val="110000"/>
              </a:lnSpc>
            </a:pPr>
            <a:r>
              <a:rPr lang="en-US" dirty="0"/>
              <a:t>Leadership style of Jeff Bezos</a:t>
            </a:r>
            <a:endParaRPr lang="en-US" dirty="0">
              <a:solidFill>
                <a:srgbClr val="FFFFFF">
                  <a:alpha val="58000"/>
                </a:srgbClr>
              </a:solidFill>
            </a:endParaRPr>
          </a:p>
          <a:p>
            <a:pPr>
              <a:lnSpc>
                <a:spcPct val="110000"/>
              </a:lnSpc>
            </a:pPr>
            <a:r>
              <a:rPr lang="en-US" dirty="0"/>
              <a:t>About Amazon</a:t>
            </a:r>
          </a:p>
          <a:p>
            <a:pPr>
              <a:lnSpc>
                <a:spcPct val="110000"/>
              </a:lnSpc>
            </a:pPr>
            <a:r>
              <a:rPr lang="en-US" dirty="0"/>
              <a:t>Reason behind Success</a:t>
            </a:r>
            <a:endParaRPr lang="en-US" dirty="0">
              <a:solidFill>
                <a:srgbClr val="FFFFFF">
                  <a:alpha val="58000"/>
                </a:srgbClr>
              </a:solidFill>
            </a:endParaRPr>
          </a:p>
          <a:p>
            <a:pPr>
              <a:lnSpc>
                <a:spcPct val="110000"/>
              </a:lnSpc>
            </a:pPr>
            <a:r>
              <a:rPr lang="en-US" dirty="0"/>
              <a:t>Swot Analysis of Amazon </a:t>
            </a:r>
          </a:p>
          <a:p>
            <a:pPr>
              <a:lnSpc>
                <a:spcPct val="110000"/>
              </a:lnSpc>
            </a:pPr>
            <a:r>
              <a:rPr lang="en-US" dirty="0">
                <a:solidFill>
                  <a:srgbClr val="FFFFFF">
                    <a:alpha val="58000"/>
                  </a:srgbClr>
                </a:solidFill>
              </a:rPr>
              <a:t>Competitors</a:t>
            </a:r>
            <a:endParaRPr lang="en-US" dirty="0" err="1"/>
          </a:p>
          <a:p>
            <a:pPr>
              <a:lnSpc>
                <a:spcPct val="110000"/>
              </a:lnSpc>
            </a:pPr>
            <a:r>
              <a:rPr lang="en-US" dirty="0">
                <a:solidFill>
                  <a:srgbClr val="FFFFFF">
                    <a:alpha val="58000"/>
                  </a:srgbClr>
                </a:solidFill>
              </a:rPr>
              <a:t>Learnings </a:t>
            </a:r>
            <a:endParaRPr lang="en-US" dirty="0"/>
          </a:p>
          <a:p>
            <a:pPr>
              <a:lnSpc>
                <a:spcPct val="110000"/>
              </a:lnSpc>
            </a:pPr>
            <a:r>
              <a:rPr lang="en-US" dirty="0"/>
              <a:t>Conclusion </a:t>
            </a:r>
            <a:endParaRPr lang="en-US" dirty="0">
              <a:solidFill>
                <a:srgbClr val="FFFFFF">
                  <a:alpha val="58000"/>
                </a:srgbClr>
              </a:solidFill>
            </a:endParaRPr>
          </a:p>
        </p:txBody>
      </p:sp>
      <p:pic>
        <p:nvPicPr>
          <p:cNvPr id="5" name="Picture 4" descr="Graph on document with pen">
            <a:extLst>
              <a:ext uri="{FF2B5EF4-FFF2-40B4-BE49-F238E27FC236}">
                <a16:creationId xmlns:a16="http://schemas.microsoft.com/office/drawing/2014/main" id="{29029AEB-14FB-E2D6-F538-D06027B2D063}"/>
              </a:ext>
            </a:extLst>
          </p:cNvPr>
          <p:cNvPicPr>
            <a:picLocks noChangeAspect="1"/>
          </p:cNvPicPr>
          <p:nvPr/>
        </p:nvPicPr>
        <p:blipFill rotWithShape="1">
          <a:blip r:embed="rId2"/>
          <a:srcRect l="29507" r="15455" b="-3"/>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400253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31477-D45D-E13E-E104-535CD2B4EEA1}"/>
              </a:ext>
            </a:extLst>
          </p:cNvPr>
          <p:cNvSpPr>
            <a:spLocks noGrp="1"/>
          </p:cNvSpPr>
          <p:nvPr>
            <p:ph type="title"/>
          </p:nvPr>
        </p:nvSpPr>
        <p:spPr>
          <a:xfrm>
            <a:off x="6480000" y="240941"/>
            <a:ext cx="4991961" cy="1477328"/>
          </a:xfrm>
        </p:spPr>
        <p:txBody>
          <a:bodyPr wrap="square" anchor="ctr">
            <a:normAutofit/>
          </a:bodyPr>
          <a:lstStyle/>
          <a:p>
            <a:r>
              <a:rPr lang="en-US" sz="4000" b="1" dirty="0"/>
              <a:t>Early life </a:t>
            </a:r>
          </a:p>
        </p:txBody>
      </p:sp>
      <p:pic>
        <p:nvPicPr>
          <p:cNvPr id="5" name="Picture 4" descr="A picture containing person, person, indoor&#10;&#10;Description automatically generated">
            <a:extLst>
              <a:ext uri="{FF2B5EF4-FFF2-40B4-BE49-F238E27FC236}">
                <a16:creationId xmlns:a16="http://schemas.microsoft.com/office/drawing/2014/main" id="{DC782B77-328F-C86E-5288-625AB5E39D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144" r="14393" b="-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005E2591-2714-3B5B-C28C-9C40C11A4D0B}"/>
              </a:ext>
            </a:extLst>
          </p:cNvPr>
          <p:cNvSpPr>
            <a:spLocks noGrp="1"/>
          </p:cNvSpPr>
          <p:nvPr>
            <p:ph idx="1"/>
          </p:nvPr>
        </p:nvSpPr>
        <p:spPr>
          <a:xfrm>
            <a:off x="6480000" y="1642550"/>
            <a:ext cx="4991962" cy="3216273"/>
          </a:xfrm>
        </p:spPr>
        <p:txBody>
          <a:bodyPr vert="horz" lIns="0" tIns="0" rIns="0" bIns="0" rtlCol="0" anchor="t">
            <a:noAutofit/>
          </a:bodyPr>
          <a:lstStyle/>
          <a:p>
            <a:pPr>
              <a:lnSpc>
                <a:spcPct val="110000"/>
              </a:lnSpc>
            </a:pPr>
            <a:r>
              <a:rPr lang="en-US" sz="1500" dirty="0">
                <a:ea typeface="+mn-lt"/>
                <a:cs typeface="+mn-lt"/>
              </a:rPr>
              <a:t>Jeff Bezos was born on January 12, 1964, in Albuquerque, New Mexico, to a teenage mother, Jacklyn Gise Jorgensen, and his biological father, Ted Jorgensen. </a:t>
            </a:r>
            <a:endParaRPr lang="en-US" sz="1500">
              <a:solidFill>
                <a:srgbClr val="FFFFFF">
                  <a:alpha val="58000"/>
                </a:srgbClr>
              </a:solidFill>
            </a:endParaRPr>
          </a:p>
          <a:p>
            <a:pPr>
              <a:lnSpc>
                <a:spcPct val="110000"/>
              </a:lnSpc>
            </a:pPr>
            <a:r>
              <a:rPr lang="en-US" sz="1500" dirty="0">
                <a:ea typeface="+mn-lt"/>
                <a:cs typeface="+mn-lt"/>
              </a:rPr>
              <a:t>Bezos's parents divorced within a year, and when Bezos was four years old his mother married his step-father Mike Bezos, a Cuban immigrant. </a:t>
            </a:r>
            <a:endParaRPr lang="en-US" sz="1500">
              <a:solidFill>
                <a:srgbClr val="FFFFFF">
                  <a:alpha val="58000"/>
                </a:srgbClr>
              </a:solidFill>
              <a:ea typeface="+mn-lt"/>
              <a:cs typeface="+mn-lt"/>
            </a:endParaRPr>
          </a:p>
          <a:p>
            <a:pPr>
              <a:lnSpc>
                <a:spcPct val="110000"/>
              </a:lnSpc>
            </a:pPr>
            <a:r>
              <a:rPr lang="en-US" sz="1500" dirty="0">
                <a:ea typeface="+mn-lt"/>
                <a:cs typeface="+mn-lt"/>
              </a:rPr>
              <a:t>Brad Stone argues, that the fact of being adopted gave Bezos a powerful motivation to succeed like other technology icons, Steve Jobs and Larry Ellison.</a:t>
            </a:r>
            <a:endParaRPr lang="en-US" sz="1500">
              <a:solidFill>
                <a:srgbClr val="FFFFFF">
                  <a:alpha val="58000"/>
                </a:srgbClr>
              </a:solidFill>
              <a:ea typeface="+mn-lt"/>
              <a:cs typeface="+mn-lt"/>
            </a:endParaRPr>
          </a:p>
          <a:p>
            <a:pPr>
              <a:lnSpc>
                <a:spcPct val="110000"/>
              </a:lnSpc>
            </a:pPr>
            <a:r>
              <a:rPr lang="en-US" sz="1500" dirty="0">
                <a:ea typeface="+mn-lt"/>
                <a:cs typeface="+mn-lt"/>
              </a:rPr>
              <a:t>Interested in how things work- at the age of three, disassembled his crib with a screwdriver because he insisted on sleeping in an ordinary bed. </a:t>
            </a:r>
            <a:endParaRPr lang="en-US" sz="1500">
              <a:solidFill>
                <a:srgbClr val="FFFFFF">
                  <a:alpha val="58000"/>
                </a:srgbClr>
              </a:solidFill>
            </a:endParaRPr>
          </a:p>
          <a:p>
            <a:pPr>
              <a:lnSpc>
                <a:spcPct val="110000"/>
              </a:lnSpc>
            </a:pPr>
            <a:r>
              <a:rPr lang="en-US" sz="1500" dirty="0">
                <a:ea typeface="+mn-lt"/>
                <a:cs typeface="+mn-lt"/>
              </a:rPr>
              <a:t>Bezos had an early love of computers and studied computer science and electrical engineering at Princeton University.</a:t>
            </a:r>
            <a:endParaRPr lang="en-US" sz="1500">
              <a:solidFill>
                <a:srgbClr val="FFFFFF">
                  <a:alpha val="58000"/>
                </a:srgbClr>
              </a:solidFill>
            </a:endParaRPr>
          </a:p>
        </p:txBody>
      </p:sp>
    </p:spTree>
    <p:extLst>
      <p:ext uri="{BB962C8B-B14F-4D97-AF65-F5344CB8AC3E}">
        <p14:creationId xmlns:p14="http://schemas.microsoft.com/office/powerpoint/2010/main" val="42923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7D7CF97-C693-42F5-AFF2-9C4EBFE0E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B2B3FC3-D4D8-277D-A774-36EA6D43048D}"/>
              </a:ext>
            </a:extLst>
          </p:cNvPr>
          <p:cNvPicPr>
            <a:picLocks noGrp="1" noChangeAspect="1"/>
          </p:cNvPicPr>
          <p:nvPr>
            <p:ph idx="1"/>
          </p:nvPr>
        </p:nvPicPr>
        <p:blipFill rotWithShape="1">
          <a:blip r:embed="rId2"/>
          <a:srcRect b="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EC354E7D-5414-0706-E361-C643E83A4072}"/>
              </a:ext>
            </a:extLst>
          </p:cNvPr>
          <p:cNvSpPr txBox="1"/>
          <p:nvPr/>
        </p:nvSpPr>
        <p:spPr>
          <a:xfrm>
            <a:off x="5801032" y="81935"/>
            <a:ext cx="23433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n-US" sz="2800" b="1" dirty="0"/>
              <a:t>Visionary</a:t>
            </a:r>
            <a:endParaRPr lang="en-US"/>
          </a:p>
        </p:txBody>
      </p:sp>
      <p:sp>
        <p:nvSpPr>
          <p:cNvPr id="6" name="TextBox 5">
            <a:extLst>
              <a:ext uri="{FF2B5EF4-FFF2-40B4-BE49-F238E27FC236}">
                <a16:creationId xmlns:a16="http://schemas.microsoft.com/office/drawing/2014/main" id="{A519B61C-DC51-A78D-F435-C25785A131FE}"/>
              </a:ext>
            </a:extLst>
          </p:cNvPr>
          <p:cNvSpPr txBox="1"/>
          <p:nvPr/>
        </p:nvSpPr>
        <p:spPr>
          <a:xfrm>
            <a:off x="6636774" y="860322"/>
            <a:ext cx="2212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n-US" sz="2800" b="1" dirty="0"/>
              <a:t>Strategy</a:t>
            </a:r>
            <a:endParaRPr lang="en-US" dirty="0"/>
          </a:p>
        </p:txBody>
      </p:sp>
      <p:sp>
        <p:nvSpPr>
          <p:cNvPr id="7" name="TextBox 6">
            <a:extLst>
              <a:ext uri="{FF2B5EF4-FFF2-40B4-BE49-F238E27FC236}">
                <a16:creationId xmlns:a16="http://schemas.microsoft.com/office/drawing/2014/main" id="{A100C7E4-333B-C6E9-06DF-0E01D1D60DED}"/>
              </a:ext>
            </a:extLst>
          </p:cNvPr>
          <p:cNvSpPr txBox="1"/>
          <p:nvPr/>
        </p:nvSpPr>
        <p:spPr>
          <a:xfrm>
            <a:off x="7439742" y="1638709"/>
            <a:ext cx="28267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n-US" sz="2800" b="1" dirty="0"/>
              <a:t>Leadership</a:t>
            </a:r>
            <a:endParaRPr lang="en-US"/>
          </a:p>
        </p:txBody>
      </p:sp>
      <p:sp>
        <p:nvSpPr>
          <p:cNvPr id="8" name="TextBox 7">
            <a:extLst>
              <a:ext uri="{FF2B5EF4-FFF2-40B4-BE49-F238E27FC236}">
                <a16:creationId xmlns:a16="http://schemas.microsoft.com/office/drawing/2014/main" id="{36E31D7D-AA26-C6FD-E4ED-FFBC31C90217}"/>
              </a:ext>
            </a:extLst>
          </p:cNvPr>
          <p:cNvSpPr txBox="1"/>
          <p:nvPr/>
        </p:nvSpPr>
        <p:spPr>
          <a:xfrm>
            <a:off x="8488516" y="2417095"/>
            <a:ext cx="22778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t>Creative </a:t>
            </a:r>
            <a:endParaRPr lang="en-US"/>
          </a:p>
        </p:txBody>
      </p:sp>
      <p:sp>
        <p:nvSpPr>
          <p:cNvPr id="10" name="TextBox 9">
            <a:extLst>
              <a:ext uri="{FF2B5EF4-FFF2-40B4-BE49-F238E27FC236}">
                <a16:creationId xmlns:a16="http://schemas.microsoft.com/office/drawing/2014/main" id="{8E3BAAC6-3493-9621-065B-05126A2F339C}"/>
              </a:ext>
            </a:extLst>
          </p:cNvPr>
          <p:cNvSpPr txBox="1"/>
          <p:nvPr/>
        </p:nvSpPr>
        <p:spPr>
          <a:xfrm>
            <a:off x="10028904" y="3973869"/>
            <a:ext cx="22778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a:t>Ruthless</a:t>
            </a:r>
            <a:endParaRPr lang="en-US"/>
          </a:p>
        </p:txBody>
      </p:sp>
      <p:sp>
        <p:nvSpPr>
          <p:cNvPr id="12" name="TextBox 11">
            <a:extLst>
              <a:ext uri="{FF2B5EF4-FFF2-40B4-BE49-F238E27FC236}">
                <a16:creationId xmlns:a16="http://schemas.microsoft.com/office/drawing/2014/main" id="{F3C9F8F8-FB67-43FD-21B2-174C79109A30}"/>
              </a:ext>
            </a:extLst>
          </p:cNvPr>
          <p:cNvSpPr txBox="1"/>
          <p:nvPr/>
        </p:nvSpPr>
        <p:spPr>
          <a:xfrm>
            <a:off x="9225936" y="3195483"/>
            <a:ext cx="25891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t>Relentless</a:t>
            </a:r>
            <a:endParaRPr lang="en-US" dirty="0"/>
          </a:p>
        </p:txBody>
      </p:sp>
    </p:spTree>
    <p:extLst>
      <p:ext uri="{BB962C8B-B14F-4D97-AF65-F5344CB8AC3E}">
        <p14:creationId xmlns:p14="http://schemas.microsoft.com/office/powerpoint/2010/main" val="107221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37D7CF97-C693-42F5-AFF2-9C4EBFE0E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0B329880-72B4-37BA-40B5-19D4858D7BEE}"/>
              </a:ext>
            </a:extLst>
          </p:cNvPr>
          <p:cNvPicPr>
            <a:picLocks noChangeAspect="1"/>
          </p:cNvPicPr>
          <p:nvPr/>
        </p:nvPicPr>
        <p:blipFill rotWithShape="1">
          <a:blip r:embed="rId2"/>
          <a:srcRect r="367" b="2"/>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TextBox 10">
            <a:extLst>
              <a:ext uri="{FF2B5EF4-FFF2-40B4-BE49-F238E27FC236}">
                <a16:creationId xmlns:a16="http://schemas.microsoft.com/office/drawing/2014/main" id="{FF7C8BF7-F740-137D-66EC-28C1F610EC39}"/>
              </a:ext>
            </a:extLst>
          </p:cNvPr>
          <p:cNvSpPr txBox="1"/>
          <p:nvPr/>
        </p:nvSpPr>
        <p:spPr>
          <a:xfrm>
            <a:off x="-3097722" y="9894190"/>
            <a:ext cx="19050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900" dirty="0">
              <a:solidFill>
                <a:schemeClr val="bg1"/>
              </a:solidFill>
            </a:endParaRPr>
          </a:p>
        </p:txBody>
      </p:sp>
      <p:sp>
        <p:nvSpPr>
          <p:cNvPr id="2" name="TextBox 1">
            <a:extLst>
              <a:ext uri="{FF2B5EF4-FFF2-40B4-BE49-F238E27FC236}">
                <a16:creationId xmlns:a16="http://schemas.microsoft.com/office/drawing/2014/main" id="{E2EA0959-F634-89C3-93A4-5ED63CE3916F}"/>
              </a:ext>
            </a:extLst>
          </p:cNvPr>
          <p:cNvSpPr txBox="1"/>
          <p:nvPr/>
        </p:nvSpPr>
        <p:spPr>
          <a:xfrm>
            <a:off x="7126112" y="1396999"/>
            <a:ext cx="50658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dirty="0">
                <a:solidFill>
                  <a:schemeClr val="bg1"/>
                </a:solidFill>
              </a:rPr>
              <a:t>Was not willing to take chances when comes in </a:t>
            </a:r>
            <a:r>
              <a:rPr lang="en-US" sz="1400">
                <a:solidFill>
                  <a:schemeClr val="bg1"/>
                </a:solidFill>
              </a:rPr>
              <a:t>investment.</a:t>
            </a:r>
            <a:endParaRPr lang="en-US" sz="1400" dirty="0">
              <a:solidFill>
                <a:schemeClr val="bg1"/>
              </a:solidFill>
            </a:endParaRPr>
          </a:p>
          <a:p>
            <a:pPr marL="342900" indent="-342900">
              <a:buAutoNum type="arabicPeriod"/>
            </a:pPr>
            <a:r>
              <a:rPr lang="en-US" sz="1400" dirty="0">
                <a:solidFill>
                  <a:schemeClr val="bg1"/>
                </a:solidFill>
              </a:rPr>
              <a:t>Launching too many business by getting influenced by others business.</a:t>
            </a:r>
          </a:p>
          <a:p>
            <a:pPr marL="342900" indent="-342900">
              <a:buAutoNum type="arabicPeriod"/>
            </a:pPr>
            <a:r>
              <a:rPr lang="en-US" sz="1400">
                <a:solidFill>
                  <a:schemeClr val="bg1"/>
                </a:solidFill>
              </a:rPr>
              <a:t>Apathetic in relationship.</a:t>
            </a:r>
          </a:p>
          <a:p>
            <a:pPr marL="342900" indent="-342900">
              <a:buAutoNum type="arabicPeriod"/>
            </a:pPr>
            <a:r>
              <a:rPr lang="en-US" sz="1400" dirty="0">
                <a:solidFill>
                  <a:schemeClr val="bg1"/>
                </a:solidFill>
              </a:rPr>
              <a:t>Parsimonious.</a:t>
            </a:r>
          </a:p>
          <a:p>
            <a:pPr marL="342900" indent="-342900">
              <a:buAutoNum type="arabicPeriod"/>
            </a:pPr>
            <a:r>
              <a:rPr lang="en-US" sz="1400" dirty="0">
                <a:solidFill>
                  <a:schemeClr val="bg1"/>
                </a:solidFill>
              </a:rPr>
              <a:t>Employees are undervalued in the eyes of Jeff Bezos. </a:t>
            </a:r>
          </a:p>
        </p:txBody>
      </p:sp>
      <p:sp>
        <p:nvSpPr>
          <p:cNvPr id="3" name="TextBox 2">
            <a:extLst>
              <a:ext uri="{FF2B5EF4-FFF2-40B4-BE49-F238E27FC236}">
                <a16:creationId xmlns:a16="http://schemas.microsoft.com/office/drawing/2014/main" id="{11C63603-4B8D-19CC-8C82-13D5EFBE1AB7}"/>
              </a:ext>
            </a:extLst>
          </p:cNvPr>
          <p:cNvSpPr txBox="1"/>
          <p:nvPr/>
        </p:nvSpPr>
        <p:spPr>
          <a:xfrm>
            <a:off x="352778" y="1396998"/>
            <a:ext cx="4826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dirty="0">
                <a:solidFill>
                  <a:schemeClr val="bg1"/>
                </a:solidFill>
              </a:rPr>
              <a:t>Has a very broad VISION.</a:t>
            </a:r>
          </a:p>
          <a:p>
            <a:pPr marL="342900" indent="-342900">
              <a:buAutoNum type="arabicPeriod"/>
            </a:pPr>
            <a:r>
              <a:rPr lang="en-US" sz="1400" dirty="0">
                <a:solidFill>
                  <a:schemeClr val="bg1"/>
                </a:solidFill>
              </a:rPr>
              <a:t>Takes decision with fresh mind.</a:t>
            </a:r>
          </a:p>
          <a:p>
            <a:pPr marL="342900" indent="-342900">
              <a:buAutoNum type="arabicPeriod"/>
            </a:pPr>
            <a:r>
              <a:rPr lang="en-US" sz="1400" dirty="0">
                <a:solidFill>
                  <a:schemeClr val="bg1"/>
                </a:solidFill>
              </a:rPr>
              <a:t>Never give up attitude.</a:t>
            </a:r>
          </a:p>
          <a:p>
            <a:pPr marL="342900" indent="-342900">
              <a:buAutoNum type="arabicPeriod"/>
            </a:pPr>
            <a:r>
              <a:rPr lang="en-US" sz="1400" dirty="0">
                <a:solidFill>
                  <a:schemeClr val="bg1"/>
                </a:solidFill>
              </a:rPr>
              <a:t>Always have a strategy in mind.</a:t>
            </a:r>
          </a:p>
          <a:p>
            <a:pPr marL="342900" indent="-342900">
              <a:buAutoNum type="arabicPeriod"/>
            </a:pPr>
            <a:r>
              <a:rPr lang="en-US" sz="1400">
                <a:solidFill>
                  <a:schemeClr val="bg1"/>
                </a:solidFill>
              </a:rPr>
              <a:t>Hard work, Dedication &amp; passion are the key to success.</a:t>
            </a:r>
            <a:endParaRPr lang="en-US" sz="1400" dirty="0">
              <a:solidFill>
                <a:schemeClr val="bg1"/>
              </a:solidFill>
            </a:endParaRPr>
          </a:p>
          <a:p>
            <a:pPr marL="342900" indent="-342900">
              <a:buAutoNum type="arabicPeriod"/>
            </a:pPr>
            <a:endParaRPr lang="en-US" sz="1400" dirty="0">
              <a:solidFill>
                <a:schemeClr val="bg1"/>
              </a:solidFill>
            </a:endParaRPr>
          </a:p>
          <a:p>
            <a:pPr marL="342900" indent="-342900">
              <a:buAutoNum type="arabicPeriod"/>
            </a:pPr>
            <a:endParaRPr lang="en-US" sz="1400" dirty="0">
              <a:solidFill>
                <a:schemeClr val="bg1"/>
              </a:solidFill>
            </a:endParaRPr>
          </a:p>
          <a:p>
            <a:pPr marL="342900" indent="-342900">
              <a:buAutoNum type="arabicPeriod"/>
            </a:pPr>
            <a:endParaRPr lang="en-US" sz="1400" dirty="0">
              <a:solidFill>
                <a:schemeClr val="bg1"/>
              </a:solidFill>
            </a:endParaRPr>
          </a:p>
        </p:txBody>
      </p:sp>
      <p:sp>
        <p:nvSpPr>
          <p:cNvPr id="4" name="TextBox 3">
            <a:extLst>
              <a:ext uri="{FF2B5EF4-FFF2-40B4-BE49-F238E27FC236}">
                <a16:creationId xmlns:a16="http://schemas.microsoft.com/office/drawing/2014/main" id="{4BF49FAF-9032-4248-D5B1-72EBD4800397}"/>
              </a:ext>
            </a:extLst>
          </p:cNvPr>
          <p:cNvSpPr txBox="1"/>
          <p:nvPr/>
        </p:nvSpPr>
        <p:spPr>
          <a:xfrm>
            <a:off x="352778" y="4219220"/>
            <a:ext cx="50658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dirty="0">
                <a:solidFill>
                  <a:schemeClr val="bg1"/>
                </a:solidFill>
              </a:rPr>
              <a:t>AI smart wardrobe.</a:t>
            </a:r>
          </a:p>
          <a:p>
            <a:pPr marL="342900" indent="-342900">
              <a:buAutoNum type="arabicPeriod"/>
            </a:pPr>
            <a:r>
              <a:rPr lang="en-US" sz="1400" dirty="0">
                <a:solidFill>
                  <a:schemeClr val="bg1"/>
                </a:solidFill>
              </a:rPr>
              <a:t>Amazon smart home.</a:t>
            </a:r>
          </a:p>
          <a:p>
            <a:pPr marL="342900" indent="-342900">
              <a:buAutoNum type="arabicPeriod"/>
            </a:pPr>
            <a:r>
              <a:rPr lang="en-US" sz="1400" dirty="0">
                <a:solidFill>
                  <a:schemeClr val="bg1"/>
                </a:solidFill>
              </a:rPr>
              <a:t>Prime Air delivery.</a:t>
            </a:r>
          </a:p>
          <a:p>
            <a:pPr marL="342900" indent="-342900">
              <a:buAutoNum type="arabicPeriod"/>
            </a:pPr>
            <a:r>
              <a:rPr lang="en-US" sz="1400" dirty="0">
                <a:solidFill>
                  <a:schemeClr val="bg1"/>
                </a:solidFill>
              </a:rPr>
              <a:t>Always open for investment.</a:t>
            </a:r>
            <a:endParaRPr lang="en-US" dirty="0">
              <a:solidFill>
                <a:schemeClr val="bg1"/>
              </a:solidFill>
            </a:endParaRPr>
          </a:p>
          <a:p>
            <a:pPr marL="342900" indent="-342900">
              <a:buAutoNum type="arabicPeriod"/>
            </a:pPr>
            <a:endParaRPr lang="en-US" sz="1400" dirty="0">
              <a:solidFill>
                <a:schemeClr val="bg1"/>
              </a:solidFill>
            </a:endParaRPr>
          </a:p>
        </p:txBody>
      </p:sp>
      <p:sp>
        <p:nvSpPr>
          <p:cNvPr id="6" name="TextBox 5">
            <a:extLst>
              <a:ext uri="{FF2B5EF4-FFF2-40B4-BE49-F238E27FC236}">
                <a16:creationId xmlns:a16="http://schemas.microsoft.com/office/drawing/2014/main" id="{D2595FA9-8694-1EC9-5057-7A5C401849B1}"/>
              </a:ext>
            </a:extLst>
          </p:cNvPr>
          <p:cNvSpPr txBox="1"/>
          <p:nvPr/>
        </p:nvSpPr>
        <p:spPr>
          <a:xfrm>
            <a:off x="7119056" y="4219219"/>
            <a:ext cx="50658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dirty="0">
                <a:solidFill>
                  <a:schemeClr val="bg1"/>
                </a:solidFill>
              </a:rPr>
              <a:t>Peoples trust issue.</a:t>
            </a:r>
          </a:p>
          <a:p>
            <a:pPr marL="342900" indent="-342900">
              <a:buAutoNum type="arabicPeriod"/>
            </a:pPr>
            <a:r>
              <a:rPr lang="en-US" sz="1400" dirty="0">
                <a:solidFill>
                  <a:schemeClr val="bg1"/>
                </a:solidFill>
              </a:rPr>
              <a:t>Customer criticism.</a:t>
            </a:r>
          </a:p>
          <a:p>
            <a:pPr marL="342900" indent="-342900">
              <a:buAutoNum type="arabicPeriod"/>
            </a:pPr>
            <a:r>
              <a:rPr lang="en-US" sz="1400" dirty="0">
                <a:solidFill>
                  <a:schemeClr val="bg1"/>
                </a:solidFill>
              </a:rPr>
              <a:t>International Regulatory rules.</a:t>
            </a:r>
          </a:p>
          <a:p>
            <a:pPr marL="342900" indent="-342900">
              <a:buAutoNum type="arabicPeriod"/>
            </a:pPr>
            <a:r>
              <a:rPr lang="en-US" sz="1400" dirty="0">
                <a:solidFill>
                  <a:schemeClr val="bg1"/>
                </a:solidFill>
              </a:rPr>
              <a:t>Jebb behavior towards employee.</a:t>
            </a:r>
          </a:p>
          <a:p>
            <a:pPr marL="342900" indent="-342900">
              <a:buAutoNum type="arabicPeriod"/>
            </a:pPr>
            <a:r>
              <a:rPr lang="en-US" sz="1400" dirty="0">
                <a:solidFill>
                  <a:schemeClr val="bg1"/>
                </a:solidFill>
              </a:rPr>
              <a:t>Threat of losing sellers.</a:t>
            </a:r>
          </a:p>
          <a:p>
            <a:pPr marL="342900" indent="-342900">
              <a:buAutoNum type="arabicPeriod"/>
            </a:pPr>
            <a:endParaRPr lang="en-US" sz="1400" dirty="0">
              <a:solidFill>
                <a:schemeClr val="bg1"/>
              </a:solidFill>
            </a:endParaRPr>
          </a:p>
          <a:p>
            <a:pPr marL="342900" indent="-342900">
              <a:buAutoNum type="arabicPeriod"/>
            </a:pPr>
            <a:endParaRPr lang="en-US" sz="1400" dirty="0">
              <a:solidFill>
                <a:schemeClr val="bg1"/>
              </a:solidFill>
            </a:endParaRPr>
          </a:p>
        </p:txBody>
      </p:sp>
      <p:sp>
        <p:nvSpPr>
          <p:cNvPr id="7" name="TextBox 6">
            <a:extLst>
              <a:ext uri="{FF2B5EF4-FFF2-40B4-BE49-F238E27FC236}">
                <a16:creationId xmlns:a16="http://schemas.microsoft.com/office/drawing/2014/main" id="{C436F8BB-D64E-2694-BCC4-9DB87A7D94CA}"/>
              </a:ext>
            </a:extLst>
          </p:cNvPr>
          <p:cNvSpPr txBox="1"/>
          <p:nvPr/>
        </p:nvSpPr>
        <p:spPr>
          <a:xfrm>
            <a:off x="5362222" y="3965221"/>
            <a:ext cx="1509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Jeff Bezos</a:t>
            </a:r>
            <a:endParaRPr lang="en-US" b="1">
              <a:solidFill>
                <a:schemeClr val="bg1"/>
              </a:solidFill>
            </a:endParaRPr>
          </a:p>
        </p:txBody>
      </p:sp>
    </p:spTree>
    <p:extLst>
      <p:ext uri="{BB962C8B-B14F-4D97-AF65-F5344CB8AC3E}">
        <p14:creationId xmlns:p14="http://schemas.microsoft.com/office/powerpoint/2010/main" val="152485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CF0A-A891-F35E-EF1A-6ACCD5423EDF}"/>
              </a:ext>
            </a:extLst>
          </p:cNvPr>
          <p:cNvSpPr>
            <a:spLocks noGrp="1"/>
          </p:cNvSpPr>
          <p:nvPr>
            <p:ph type="title"/>
          </p:nvPr>
        </p:nvSpPr>
        <p:spPr>
          <a:xfrm>
            <a:off x="720000" y="619200"/>
            <a:ext cx="4991961" cy="1477328"/>
          </a:xfrm>
        </p:spPr>
        <p:txBody>
          <a:bodyPr wrap="square" anchor="ctr">
            <a:normAutofit/>
          </a:bodyPr>
          <a:lstStyle/>
          <a:p>
            <a:r>
              <a:rPr lang="en-US" sz="3600" b="1" dirty="0"/>
              <a:t>Jeff Bezos Leadership Style.</a:t>
            </a:r>
          </a:p>
        </p:txBody>
      </p:sp>
      <p:sp>
        <p:nvSpPr>
          <p:cNvPr id="3" name="Content Placeholder 2">
            <a:extLst>
              <a:ext uri="{FF2B5EF4-FFF2-40B4-BE49-F238E27FC236}">
                <a16:creationId xmlns:a16="http://schemas.microsoft.com/office/drawing/2014/main" id="{1827E257-172F-02B1-AF5C-29A5571A435C}"/>
              </a:ext>
            </a:extLst>
          </p:cNvPr>
          <p:cNvSpPr>
            <a:spLocks noGrp="1"/>
          </p:cNvSpPr>
          <p:nvPr>
            <p:ph idx="1"/>
          </p:nvPr>
        </p:nvSpPr>
        <p:spPr>
          <a:xfrm>
            <a:off x="720000" y="2377729"/>
            <a:ext cx="4991962" cy="3216273"/>
          </a:xfrm>
        </p:spPr>
        <p:txBody>
          <a:bodyPr vert="horz" lIns="0" tIns="0" rIns="0" bIns="0" rtlCol="0" anchor="t">
            <a:noAutofit/>
          </a:bodyPr>
          <a:lstStyle/>
          <a:p>
            <a:r>
              <a:rPr lang="en-US" sz="1600" dirty="0">
                <a:solidFill>
                  <a:schemeClr val="tx1"/>
                </a:solidFill>
                <a:ea typeface="+mn-lt"/>
                <a:cs typeface="+mn-lt"/>
              </a:rPr>
              <a:t>Bezos is known to be a transformational and task-oriented leader. In order for Bezos to transform his company, he looked and still searches for ways to become innovative.</a:t>
            </a:r>
            <a:endParaRPr lang="en-US" sz="1600">
              <a:solidFill>
                <a:schemeClr val="tx1"/>
              </a:solidFill>
            </a:endParaRPr>
          </a:p>
          <a:p>
            <a:r>
              <a:rPr lang="en-US" sz="1600" dirty="0">
                <a:solidFill>
                  <a:schemeClr val="tx1"/>
                </a:solidFill>
                <a:ea typeface="+mn-lt"/>
                <a:cs typeface="+mn-lt"/>
              </a:rPr>
              <a:t>He is a leader known for planning and delivering results through creativity. With Bezos’ long-term goals and the public’s needs and wants, a connection is made to help serve customers.</a:t>
            </a:r>
            <a:endParaRPr lang="en-US" sz="1600">
              <a:solidFill>
                <a:schemeClr val="tx1"/>
              </a:solidFill>
            </a:endParaRPr>
          </a:p>
          <a:p>
            <a:r>
              <a:rPr lang="en-US" sz="1600" dirty="0">
                <a:solidFill>
                  <a:schemeClr val="tx1"/>
                </a:solidFill>
                <a:ea typeface="+mn-lt"/>
                <a:cs typeface="+mn-lt"/>
              </a:rPr>
              <a:t>Because of his ability to innovate and envision, he had been able to help his company grow and expand over time.</a:t>
            </a:r>
            <a:br>
              <a:rPr lang="en-US" sz="2400" dirty="0"/>
            </a:br>
            <a:endParaRPr lang="en-US" sz="2400">
              <a:solidFill>
                <a:schemeClr val="tx1"/>
              </a:solidFill>
            </a:endParaRPr>
          </a:p>
        </p:txBody>
      </p:sp>
      <p:pic>
        <p:nvPicPr>
          <p:cNvPr id="5" name="Picture 4" descr="10 Leadership Styles. Which one to choose? - Icebreaker Ideas">
            <a:extLst>
              <a:ext uri="{FF2B5EF4-FFF2-40B4-BE49-F238E27FC236}">
                <a16:creationId xmlns:a16="http://schemas.microsoft.com/office/drawing/2014/main" id="{D0E8B12E-9DDE-6DF3-49FC-1B3E0DF89E3C}"/>
              </a:ext>
            </a:extLst>
          </p:cNvPr>
          <p:cNvPicPr>
            <a:picLocks noChangeAspect="1"/>
          </p:cNvPicPr>
          <p:nvPr/>
        </p:nvPicPr>
        <p:blipFill rotWithShape="1">
          <a:blip r:embed="rId2"/>
          <a:srcRect l="32288" r="32288"/>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335944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A3E2477-CB24-4FE6-B9C0-F9800FF83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965638C-2268-4A1B-96C3-95E79EF44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CE218-EFD4-2CAA-6A1C-8C96C09B07EE}"/>
              </a:ext>
            </a:extLst>
          </p:cNvPr>
          <p:cNvSpPr>
            <a:spLocks noGrp="1"/>
          </p:cNvSpPr>
          <p:nvPr>
            <p:ph type="title"/>
          </p:nvPr>
        </p:nvSpPr>
        <p:spPr>
          <a:xfrm>
            <a:off x="720000" y="619200"/>
            <a:ext cx="4991961" cy="1477328"/>
          </a:xfrm>
        </p:spPr>
        <p:txBody>
          <a:bodyPr wrap="square" anchor="ctr">
            <a:normAutofit/>
          </a:bodyPr>
          <a:lstStyle/>
          <a:p>
            <a:r>
              <a:rPr lang="en-US" b="1"/>
              <a:t>Awards </a:t>
            </a:r>
            <a:endParaRPr lang="en-US"/>
          </a:p>
        </p:txBody>
      </p:sp>
      <p:sp useBgFill="1">
        <p:nvSpPr>
          <p:cNvPr id="66" name="Freeform: Shape 65">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8" name="Picture 48">
            <a:extLst>
              <a:ext uri="{FF2B5EF4-FFF2-40B4-BE49-F238E27FC236}">
                <a16:creationId xmlns:a16="http://schemas.microsoft.com/office/drawing/2014/main" id="{7F491B20-4D03-A7C1-0D66-96C9896A31C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0579" b="10579"/>
          <a:stretch/>
        </p:blipFill>
        <p:spPr>
          <a:xfrm>
            <a:off x="7176162" y="931981"/>
            <a:ext cx="4284000" cy="4985375"/>
          </a:xfrm>
          <a:custGeom>
            <a:avLst/>
            <a:gdLst/>
            <a:ahLst/>
            <a:cxnLst/>
            <a:rect l="l" t="t" r="r" b="b"/>
            <a:pathLst>
              <a:path w="4284000" h="5409338">
                <a:moveTo>
                  <a:pt x="0" y="0"/>
                </a:moveTo>
                <a:lnTo>
                  <a:pt x="4284000" y="0"/>
                </a:lnTo>
                <a:lnTo>
                  <a:pt x="4284000" y="5409338"/>
                </a:lnTo>
                <a:lnTo>
                  <a:pt x="0" y="5409338"/>
                </a:lnTo>
                <a:close/>
              </a:path>
            </a:pathLst>
          </a:custGeom>
        </p:spPr>
      </p:pic>
      <p:graphicFrame>
        <p:nvGraphicFramePr>
          <p:cNvPr id="58" name="Content Placeholder 2">
            <a:extLst>
              <a:ext uri="{FF2B5EF4-FFF2-40B4-BE49-F238E27FC236}">
                <a16:creationId xmlns:a16="http://schemas.microsoft.com/office/drawing/2014/main" id="{6CE1FBE1-B1C7-2DE2-D4DD-2B7FD0F10DE4}"/>
              </a:ext>
            </a:extLst>
          </p:cNvPr>
          <p:cNvGraphicFramePr/>
          <p:nvPr>
            <p:extLst>
              <p:ext uri="{D42A27DB-BD31-4B8C-83A1-F6EECF244321}">
                <p14:modId xmlns:p14="http://schemas.microsoft.com/office/powerpoint/2010/main" val="802285579"/>
              </p:ext>
            </p:extLst>
          </p:nvPr>
        </p:nvGraphicFramePr>
        <p:xfrm>
          <a:off x="720000" y="2541600"/>
          <a:ext cx="4991962" cy="3216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570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C15AC-FEA3-395E-DDC0-E7010432BD69}"/>
              </a:ext>
            </a:extLst>
          </p:cNvPr>
          <p:cNvSpPr>
            <a:spLocks noGrp="1"/>
          </p:cNvSpPr>
          <p:nvPr>
            <p:ph type="title"/>
          </p:nvPr>
        </p:nvSpPr>
        <p:spPr>
          <a:xfrm>
            <a:off x="720000" y="619200"/>
            <a:ext cx="4991961" cy="1477328"/>
          </a:xfrm>
        </p:spPr>
        <p:txBody>
          <a:bodyPr wrap="square" anchor="ctr">
            <a:normAutofit/>
          </a:bodyPr>
          <a:lstStyle/>
          <a:p>
            <a:r>
              <a:rPr lang="en-US" sz="4000" b="1" dirty="0"/>
              <a:t>About Industry</a:t>
            </a:r>
          </a:p>
        </p:txBody>
      </p:sp>
      <p:sp>
        <p:nvSpPr>
          <p:cNvPr id="3" name="Content Placeholder 2">
            <a:extLst>
              <a:ext uri="{FF2B5EF4-FFF2-40B4-BE49-F238E27FC236}">
                <a16:creationId xmlns:a16="http://schemas.microsoft.com/office/drawing/2014/main" id="{861489D7-6FE6-F09B-C134-5637B6B137BD}"/>
              </a:ext>
            </a:extLst>
          </p:cNvPr>
          <p:cNvSpPr>
            <a:spLocks noGrp="1"/>
          </p:cNvSpPr>
          <p:nvPr>
            <p:ph idx="1"/>
          </p:nvPr>
        </p:nvSpPr>
        <p:spPr>
          <a:xfrm>
            <a:off x="720000" y="2541600"/>
            <a:ext cx="4991962" cy="3216273"/>
          </a:xfrm>
        </p:spPr>
        <p:txBody>
          <a:bodyPr vert="horz" lIns="0" tIns="0" rIns="0" bIns="0" rtlCol="0" anchor="t">
            <a:normAutofit/>
          </a:bodyPr>
          <a:lstStyle/>
          <a:p>
            <a:pPr>
              <a:lnSpc>
                <a:spcPct val="110000"/>
              </a:lnSpc>
            </a:pPr>
            <a:r>
              <a:rPr lang="en-US" sz="1800" dirty="0">
                <a:ea typeface="+mn-lt"/>
                <a:cs typeface="+mn-lt"/>
              </a:rPr>
              <a:t>Amazon is the leading U.S online e-commerce retailer consumer industry with a 23% market share more than its</a:t>
            </a:r>
            <a:endParaRPr lang="en-US" sz="1800">
              <a:solidFill>
                <a:srgbClr val="FFFFFF">
                  <a:alpha val="58000"/>
                </a:srgbClr>
              </a:solidFill>
            </a:endParaRPr>
          </a:p>
          <a:p>
            <a:pPr>
              <a:lnSpc>
                <a:spcPct val="110000"/>
              </a:lnSpc>
            </a:pPr>
            <a:r>
              <a:rPr lang="en-US" sz="1800" dirty="0">
                <a:ea typeface="+mn-lt"/>
                <a:cs typeface="+mn-lt"/>
              </a:rPr>
              <a:t>Some of the major competitors including Wal-Mart. The market of online e-commerce retail is highly dominated by Amazon. </a:t>
            </a:r>
            <a:endParaRPr lang="en-US" sz="1800" dirty="0">
              <a:solidFill>
                <a:srgbClr val="FFFFFF">
                  <a:alpha val="58000"/>
                </a:srgbClr>
              </a:solidFill>
              <a:ea typeface="+mn-lt"/>
              <a:cs typeface="+mn-lt"/>
            </a:endParaRPr>
          </a:p>
          <a:p>
            <a:pPr>
              <a:lnSpc>
                <a:spcPct val="110000"/>
              </a:lnSpc>
            </a:pPr>
            <a:r>
              <a:rPr lang="en-US" sz="1800" dirty="0">
                <a:ea typeface="+mn-lt"/>
                <a:cs typeface="+mn-lt"/>
              </a:rPr>
              <a:t>Top Competitors for Amazon includes Alibaba, Walmart, Otto, Priceline, E-bay, Flipkart, and Netflix.</a:t>
            </a:r>
            <a:endParaRPr lang="en-US" sz="1800">
              <a:solidFill>
                <a:srgbClr val="FFFFFF">
                  <a:alpha val="58000"/>
                </a:srgbClr>
              </a:solidFill>
            </a:endParaRPr>
          </a:p>
        </p:txBody>
      </p:sp>
      <p:pic>
        <p:nvPicPr>
          <p:cNvPr id="5" name="Picture 4" descr="Amazon could be the first company worth $1 trillion — but it'll cost a ...">
            <a:extLst>
              <a:ext uri="{FF2B5EF4-FFF2-40B4-BE49-F238E27FC236}">
                <a16:creationId xmlns:a16="http://schemas.microsoft.com/office/drawing/2014/main" id="{F8AEB8D4-D7B3-B80C-E872-07AF0340D382}"/>
              </a:ext>
            </a:extLst>
          </p:cNvPr>
          <p:cNvPicPr>
            <a:picLocks noChangeAspect="1"/>
          </p:cNvPicPr>
          <p:nvPr/>
        </p:nvPicPr>
        <p:blipFill rotWithShape="1">
          <a:blip r:embed="rId2"/>
          <a:srcRect l="19035" r="1903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53763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44A00C45-023C-431E-B774-053A3C68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6A8151FD-E26B-480E-A623-CFBFE3713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17">
            <a:extLst>
              <a:ext uri="{FF2B5EF4-FFF2-40B4-BE49-F238E27FC236}">
                <a16:creationId xmlns:a16="http://schemas.microsoft.com/office/drawing/2014/main" id="{6BE63264-F1B8-4AB7-AD1C-4180A9D2B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342615" y="342615"/>
            <a:ext cx="6858000" cy="6172768"/>
          </a:xfrm>
          <a:custGeom>
            <a:avLst/>
            <a:gdLst>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4440498 w 6858000"/>
              <a:gd name="connsiteY4" fmla="*/ 5734742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0" fmla="*/ 6858000 w 6858000"/>
              <a:gd name="connsiteY0" fmla="*/ 0 h 5878098"/>
              <a:gd name="connsiteX1" fmla="*/ 6858000 w 6858000"/>
              <a:gd name="connsiteY1" fmla="*/ 5780582 h 5878098"/>
              <a:gd name="connsiteX2" fmla="*/ 6766523 w 6858000"/>
              <a:gd name="connsiteY2" fmla="*/ 5777266 h 5878098"/>
              <a:gd name="connsiteX3" fmla="*/ 5437222 w 6858000"/>
              <a:gd name="connsiteY3" fmla="*/ 5734742 h 5878098"/>
              <a:gd name="connsiteX4" fmla="*/ 4440498 w 6858000"/>
              <a:gd name="connsiteY4" fmla="*/ 5734742 h 5878098"/>
              <a:gd name="connsiteX5" fmla="*/ 582209 w 6858000"/>
              <a:gd name="connsiteY5" fmla="*/ 4121983 h 5878098"/>
              <a:gd name="connsiteX6" fmla="*/ 73548 w 6858000"/>
              <a:gd name="connsiteY6" fmla="*/ 3184291 h 5878098"/>
              <a:gd name="connsiteX7" fmla="*/ 0 w 6858000"/>
              <a:gd name="connsiteY7" fmla="*/ 2994994 h 5878098"/>
              <a:gd name="connsiteX8" fmla="*/ 0 w 6858000"/>
              <a:gd name="connsiteY8" fmla="*/ 0 h 5878098"/>
              <a:gd name="connsiteX9" fmla="*/ 6858000 w 6858000"/>
              <a:gd name="connsiteY9" fmla="*/ 0 h 5878098"/>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959581 w 6858000"/>
              <a:gd name="connsiteY5" fmla="*/ 4373609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3010841 w 6858000"/>
              <a:gd name="connsiteY3" fmla="*/ 5469518 h 5780582"/>
              <a:gd name="connsiteX4" fmla="*/ 959581 w 6858000"/>
              <a:gd name="connsiteY4" fmla="*/ 4373609 h 5780582"/>
              <a:gd name="connsiteX5" fmla="*/ 0 w 6858000"/>
              <a:gd name="connsiteY5" fmla="*/ 2994994 h 5780582"/>
              <a:gd name="connsiteX6" fmla="*/ 0 w 6858000"/>
              <a:gd name="connsiteY6" fmla="*/ 0 h 5780582"/>
              <a:gd name="connsiteX7" fmla="*/ 6858000 w 6858000"/>
              <a:gd name="connsiteY7"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264841 w 6858000"/>
              <a:gd name="connsiteY2" fmla="*/ 5442316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4516"/>
              <a:gd name="connsiteX1" fmla="*/ 6858000 w 6858000"/>
              <a:gd name="connsiteY1" fmla="*/ 5780582 h 5784516"/>
              <a:gd name="connsiteX2" fmla="*/ 3264841 w 6858000"/>
              <a:gd name="connsiteY2" fmla="*/ 5442316 h 5784516"/>
              <a:gd name="connsiteX3" fmla="*/ 959581 w 6858000"/>
              <a:gd name="connsiteY3" fmla="*/ 4373609 h 5784516"/>
              <a:gd name="connsiteX4" fmla="*/ 0 w 6858000"/>
              <a:gd name="connsiteY4" fmla="*/ 2994994 h 5784516"/>
              <a:gd name="connsiteX5" fmla="*/ 0 w 6858000"/>
              <a:gd name="connsiteY5" fmla="*/ 0 h 5784516"/>
              <a:gd name="connsiteX6" fmla="*/ 6858000 w 6858000"/>
              <a:gd name="connsiteY6" fmla="*/ 0 h 57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84516">
                <a:moveTo>
                  <a:pt x="6858000" y="0"/>
                </a:moveTo>
                <a:lnTo>
                  <a:pt x="6858000" y="5780582"/>
                </a:lnTo>
                <a:cubicBezTo>
                  <a:pt x="4704756" y="5812908"/>
                  <a:pt x="4198884" y="5641214"/>
                  <a:pt x="3264841" y="5442316"/>
                </a:cubicBezTo>
                <a:cubicBezTo>
                  <a:pt x="2330798" y="5243418"/>
                  <a:pt x="1503721" y="4781496"/>
                  <a:pt x="959581" y="4373609"/>
                </a:cubicBezTo>
                <a:cubicBezTo>
                  <a:pt x="415441" y="3965722"/>
                  <a:pt x="198635" y="3573180"/>
                  <a:pt x="0" y="2994994"/>
                </a:cubicBezTo>
                <a:lnTo>
                  <a:pt x="0" y="0"/>
                </a:lnTo>
                <a:lnTo>
                  <a:pt x="685800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6EC15AC-FEA3-395E-DDC0-E7010432BD69}"/>
              </a:ext>
            </a:extLst>
          </p:cNvPr>
          <p:cNvSpPr>
            <a:spLocks noGrp="1"/>
          </p:cNvSpPr>
          <p:nvPr>
            <p:ph type="title"/>
          </p:nvPr>
        </p:nvSpPr>
        <p:spPr>
          <a:xfrm>
            <a:off x="720000" y="619200"/>
            <a:ext cx="4991961" cy="1477328"/>
          </a:xfrm>
        </p:spPr>
        <p:txBody>
          <a:bodyPr>
            <a:normAutofit/>
          </a:bodyPr>
          <a:lstStyle/>
          <a:p>
            <a:r>
              <a:rPr lang="en-US" sz="4000" b="1" dirty="0"/>
              <a:t>About Company </a:t>
            </a:r>
          </a:p>
        </p:txBody>
      </p:sp>
      <p:pic>
        <p:nvPicPr>
          <p:cNvPr id="5" name="Picture 4" descr="Amazon is working on a platform for interactive VR experiences">
            <a:extLst>
              <a:ext uri="{FF2B5EF4-FFF2-40B4-BE49-F238E27FC236}">
                <a16:creationId xmlns:a16="http://schemas.microsoft.com/office/drawing/2014/main" id="{DAFB5F84-E669-BAB8-59AE-6CFBB98B3FCC}"/>
              </a:ext>
            </a:extLst>
          </p:cNvPr>
          <p:cNvPicPr>
            <a:picLocks noChangeAspect="1"/>
          </p:cNvPicPr>
          <p:nvPr/>
        </p:nvPicPr>
        <p:blipFill rotWithShape="1">
          <a:blip r:embed="rId2"/>
          <a:srcRect l="14038" r="14493" b="3"/>
          <a:stretch/>
        </p:blipFill>
        <p:spPr>
          <a:xfrm>
            <a:off x="303866" y="2569743"/>
            <a:ext cx="5078861" cy="3180022"/>
          </a:xfrm>
          <a:custGeom>
            <a:avLst/>
            <a:gdLst/>
            <a:ahLst/>
            <a:cxnLst/>
            <a:rect l="l" t="t" r="r" b="b"/>
            <a:pathLst>
              <a:path w="5078861" h="3180022">
                <a:moveTo>
                  <a:pt x="3276428" y="2"/>
                </a:moveTo>
                <a:cubicBezTo>
                  <a:pt x="3304302" y="21"/>
                  <a:pt x="3329599" y="233"/>
                  <a:pt x="3351926" y="662"/>
                </a:cubicBezTo>
                <a:cubicBezTo>
                  <a:pt x="3709493" y="17196"/>
                  <a:pt x="4341946" y="169233"/>
                  <a:pt x="4641167" y="448987"/>
                </a:cubicBezTo>
                <a:cubicBezTo>
                  <a:pt x="4946649" y="631788"/>
                  <a:pt x="5056849" y="1024552"/>
                  <a:pt x="5077430" y="1613913"/>
                </a:cubicBezTo>
                <a:cubicBezTo>
                  <a:pt x="5091263" y="2010042"/>
                  <a:pt x="5005018" y="2303257"/>
                  <a:pt x="4809735" y="2513219"/>
                </a:cubicBezTo>
                <a:cubicBezTo>
                  <a:pt x="4627124" y="2809799"/>
                  <a:pt x="4047725" y="3071868"/>
                  <a:pt x="3654311" y="3133974"/>
                </a:cubicBezTo>
                <a:cubicBezTo>
                  <a:pt x="3260559" y="3186418"/>
                  <a:pt x="2883382" y="3160895"/>
                  <a:pt x="2594283" y="3170991"/>
                </a:cubicBezTo>
                <a:cubicBezTo>
                  <a:pt x="2199182" y="3184788"/>
                  <a:pt x="1533580" y="3188685"/>
                  <a:pt x="1300277" y="3138791"/>
                </a:cubicBezTo>
                <a:cubicBezTo>
                  <a:pt x="1096221" y="3097550"/>
                  <a:pt x="527513" y="2836879"/>
                  <a:pt x="328033" y="2650376"/>
                </a:cubicBezTo>
                <a:cubicBezTo>
                  <a:pt x="128553" y="2463873"/>
                  <a:pt x="18354" y="2071110"/>
                  <a:pt x="1147" y="1578365"/>
                </a:cubicBezTo>
                <a:cubicBezTo>
                  <a:pt x="-16060" y="1085620"/>
                  <a:pt x="163176" y="692423"/>
                  <a:pt x="348823" y="482798"/>
                </a:cubicBezTo>
                <a:cubicBezTo>
                  <a:pt x="640811" y="279132"/>
                  <a:pt x="1347172" y="60997"/>
                  <a:pt x="1607361" y="51911"/>
                </a:cubicBezTo>
                <a:cubicBezTo>
                  <a:pt x="1860322" y="43077"/>
                  <a:pt x="2858319" y="-276"/>
                  <a:pt x="3276428" y="2"/>
                </a:cubicBezTo>
                <a:close/>
              </a:path>
            </a:pathLst>
          </a:custGeom>
        </p:spPr>
      </p:pic>
      <p:sp>
        <p:nvSpPr>
          <p:cNvPr id="3" name="Content Placeholder 2">
            <a:extLst>
              <a:ext uri="{FF2B5EF4-FFF2-40B4-BE49-F238E27FC236}">
                <a16:creationId xmlns:a16="http://schemas.microsoft.com/office/drawing/2014/main" id="{861489D7-6FE6-F09B-C134-5637B6B137BD}"/>
              </a:ext>
            </a:extLst>
          </p:cNvPr>
          <p:cNvSpPr>
            <a:spLocks noGrp="1"/>
          </p:cNvSpPr>
          <p:nvPr>
            <p:ph idx="1"/>
          </p:nvPr>
        </p:nvSpPr>
        <p:spPr>
          <a:xfrm>
            <a:off x="6472944" y="1056932"/>
            <a:ext cx="4999018" cy="5135375"/>
          </a:xfrm>
        </p:spPr>
        <p:txBody>
          <a:bodyPr vert="horz" lIns="0" tIns="0" rIns="0" bIns="0" rtlCol="0" anchor="t">
            <a:normAutofit/>
          </a:bodyPr>
          <a:lstStyle/>
          <a:p>
            <a:r>
              <a:rPr lang="en-US" dirty="0">
                <a:ea typeface="+mn-lt"/>
                <a:cs typeface="+mn-lt"/>
              </a:rPr>
              <a:t>Amazon is an American electronic commerce and cloud company founded by Jeff Bezos on July 5' 1994.</a:t>
            </a:r>
            <a:endParaRPr lang="en-US" dirty="0">
              <a:solidFill>
                <a:srgbClr val="FFFFFF">
                  <a:alpha val="58000"/>
                </a:srgbClr>
              </a:solidFill>
              <a:ea typeface="+mn-lt"/>
              <a:cs typeface="+mn-lt"/>
            </a:endParaRPr>
          </a:p>
          <a:p>
            <a:r>
              <a:rPr lang="en-US" dirty="0">
                <a:ea typeface="+mn-lt"/>
                <a:cs typeface="+mn-lt"/>
              </a:rPr>
              <a:t>It is a Washington based public company having it's headquarter at Seattle, Washington.</a:t>
            </a:r>
            <a:endParaRPr lang="en-US" dirty="0">
              <a:solidFill>
                <a:srgbClr val="FFFFFF">
                  <a:alpha val="58000"/>
                </a:srgbClr>
              </a:solidFill>
              <a:ea typeface="+mn-lt"/>
              <a:cs typeface="+mn-lt"/>
            </a:endParaRPr>
          </a:p>
          <a:p>
            <a:r>
              <a:rPr lang="en-US" dirty="0">
                <a:ea typeface="+mn-lt"/>
                <a:cs typeface="+mn-lt"/>
              </a:rPr>
              <a:t>It is the largest internet retailer in the world and second largest in terms of total sales after Alibaba Group.</a:t>
            </a:r>
            <a:endParaRPr lang="en-US" dirty="0"/>
          </a:p>
        </p:txBody>
      </p:sp>
    </p:spTree>
    <p:extLst>
      <p:ext uri="{BB962C8B-B14F-4D97-AF65-F5344CB8AC3E}">
        <p14:creationId xmlns:p14="http://schemas.microsoft.com/office/powerpoint/2010/main" val="2561016078"/>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BlobVTI</vt:lpstr>
      <vt:lpstr>PowerPoint Presentation</vt:lpstr>
      <vt:lpstr>Index</vt:lpstr>
      <vt:lpstr>Early life </vt:lpstr>
      <vt:lpstr>PowerPoint Presentation</vt:lpstr>
      <vt:lpstr>PowerPoint Presentation</vt:lpstr>
      <vt:lpstr>Jeff Bezos Leadership Style.</vt:lpstr>
      <vt:lpstr>Awards </vt:lpstr>
      <vt:lpstr>About Industry</vt:lpstr>
      <vt:lpstr>About Company </vt:lpstr>
      <vt:lpstr>Reason Behind Succes   </vt:lpstr>
      <vt:lpstr>STP (Segmentation, Targeting, Positioning.)</vt:lpstr>
      <vt:lpstr>Reason behind survival. Its 3Cs</vt:lpstr>
      <vt:lpstr>Brand Loyalty</vt:lpstr>
      <vt:lpstr>PowerPoint Presentation</vt:lpstr>
      <vt:lpstr>Competitors </vt:lpstr>
      <vt:lpstr>Learnings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758</cp:revision>
  <dcterms:created xsi:type="dcterms:W3CDTF">2023-05-06T08:30:01Z</dcterms:created>
  <dcterms:modified xsi:type="dcterms:W3CDTF">2023-05-12T13:29:51Z</dcterms:modified>
</cp:coreProperties>
</file>